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4" r:id="rId3"/>
    <p:sldId id="259" r:id="rId4"/>
    <p:sldId id="265" r:id="rId5"/>
    <p:sldId id="273" r:id="rId6"/>
    <p:sldId id="266" r:id="rId7"/>
    <p:sldId id="267" r:id="rId8"/>
    <p:sldId id="275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rnan" initials="H" lastIdx="2" clrIdx="0"/>
  <p:cmAuthor id="1" name="Ricardo Cañizares" initials="RC" lastIdx="5" clrIdx="1"/>
  <p:cmAuthor id="2" name="Verónica" initials="VB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84" autoAdjust="0"/>
  </p:normalViewPr>
  <p:slideViewPr>
    <p:cSldViewPr>
      <p:cViewPr varScale="1">
        <p:scale>
          <a:sx n="81" d="100"/>
          <a:sy n="81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DA8C78-DF27-4DEA-958B-84AEF927A720}" type="doc">
      <dgm:prSet loTypeId="urn:microsoft.com/office/officeart/2005/8/layout/funnel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EF387B6-D3A8-4E8A-9423-CDDCF4F91D27}">
      <dgm:prSet phldrT="[Texto]"/>
      <dgm:spPr/>
      <dgm:t>
        <a:bodyPr/>
        <a:lstStyle/>
        <a:p>
          <a:r>
            <a:rPr lang="es-ES" b="1" dirty="0" smtClean="0">
              <a:effectLst/>
              <a:latin typeface="+mj-lt"/>
            </a:rPr>
            <a:t>Modelo de Salud</a:t>
          </a:r>
          <a:endParaRPr lang="es-ES" b="1" dirty="0">
            <a:effectLst/>
            <a:latin typeface="+mj-lt"/>
          </a:endParaRPr>
        </a:p>
      </dgm:t>
    </dgm:pt>
    <dgm:pt modelId="{9583259C-EC78-4BB1-9357-F44F753AFC77}" type="parTrans" cxnId="{BFD75D6E-238C-471F-AEE7-03941940ED9D}">
      <dgm:prSet/>
      <dgm:spPr/>
      <dgm:t>
        <a:bodyPr/>
        <a:lstStyle/>
        <a:p>
          <a:endParaRPr lang="es-ES"/>
        </a:p>
      </dgm:t>
    </dgm:pt>
    <dgm:pt modelId="{5FE5B1C5-C5EA-4299-90CD-0ED1947CA00A}" type="sibTrans" cxnId="{BFD75D6E-238C-471F-AEE7-03941940ED9D}">
      <dgm:prSet/>
      <dgm:spPr/>
      <dgm:t>
        <a:bodyPr/>
        <a:lstStyle/>
        <a:p>
          <a:endParaRPr lang="es-ES"/>
        </a:p>
      </dgm:t>
    </dgm:pt>
    <dgm:pt modelId="{36EE82C5-4E5C-4788-95FA-E9E8F65E9583}">
      <dgm:prSet phldrT="[Texto]"/>
      <dgm:spPr/>
      <dgm:t>
        <a:bodyPr/>
        <a:lstStyle/>
        <a:p>
          <a:r>
            <a:rPr lang="es-ES" b="1" dirty="0" smtClean="0">
              <a:effectLst/>
              <a:latin typeface="+mj-lt"/>
            </a:rPr>
            <a:t>Gestión de RHS</a:t>
          </a:r>
          <a:endParaRPr lang="es-ES" b="1" dirty="0">
            <a:effectLst/>
            <a:latin typeface="+mj-lt"/>
          </a:endParaRPr>
        </a:p>
      </dgm:t>
    </dgm:pt>
    <dgm:pt modelId="{6226C725-EF46-4619-8A69-DA0C72076F4A}" type="parTrans" cxnId="{CF0EAE1F-AEE8-4359-B4FB-4A4F381C777B}">
      <dgm:prSet/>
      <dgm:spPr/>
      <dgm:t>
        <a:bodyPr/>
        <a:lstStyle/>
        <a:p>
          <a:endParaRPr lang="es-ES"/>
        </a:p>
      </dgm:t>
    </dgm:pt>
    <dgm:pt modelId="{85D7C946-912B-492C-B39D-AF970C2838CC}" type="sibTrans" cxnId="{CF0EAE1F-AEE8-4359-B4FB-4A4F381C777B}">
      <dgm:prSet/>
      <dgm:spPr/>
      <dgm:t>
        <a:bodyPr/>
        <a:lstStyle/>
        <a:p>
          <a:endParaRPr lang="es-ES"/>
        </a:p>
      </dgm:t>
    </dgm:pt>
    <dgm:pt modelId="{24ACB57E-0D5F-4244-96A2-C6B7FA3B2085}">
      <dgm:prSet phldrT="[Texto]"/>
      <dgm:spPr/>
      <dgm:t>
        <a:bodyPr/>
        <a:lstStyle/>
        <a:p>
          <a:r>
            <a:rPr lang="es-ES" b="1" dirty="0" smtClean="0">
              <a:effectLst/>
              <a:latin typeface="+mj-lt"/>
            </a:rPr>
            <a:t>Objetivos  Socio Sanitarios</a:t>
          </a:r>
          <a:endParaRPr lang="es-ES" b="1" dirty="0">
            <a:effectLst/>
            <a:latin typeface="+mj-lt"/>
          </a:endParaRPr>
        </a:p>
      </dgm:t>
    </dgm:pt>
    <dgm:pt modelId="{4803A997-C0C7-41E9-A6F3-168E1699369E}" type="parTrans" cxnId="{2EBF452C-EB4C-4EEC-A9AD-3C13470BF8E8}">
      <dgm:prSet/>
      <dgm:spPr/>
      <dgm:t>
        <a:bodyPr/>
        <a:lstStyle/>
        <a:p>
          <a:endParaRPr lang="es-ES"/>
        </a:p>
      </dgm:t>
    </dgm:pt>
    <dgm:pt modelId="{1D7863B7-9289-4392-883C-195E2E873FB2}" type="sibTrans" cxnId="{2EBF452C-EB4C-4EEC-A9AD-3C13470BF8E8}">
      <dgm:prSet/>
      <dgm:spPr/>
      <dgm:t>
        <a:bodyPr/>
        <a:lstStyle/>
        <a:p>
          <a:endParaRPr lang="es-ES"/>
        </a:p>
      </dgm:t>
    </dgm:pt>
    <dgm:pt modelId="{151AA5EB-134E-4B79-9914-2CE4D2BF5A78}">
      <dgm:prSet phldrT="[Texto]" custT="1"/>
      <dgm:spPr/>
      <dgm:t>
        <a:bodyPr/>
        <a:lstStyle/>
        <a:p>
          <a:r>
            <a:rPr lang="es-ES" sz="13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Diseñar una metodología de trabajo que integre el análisis de la gestión de RHS y las características del Modelo de Salud</a:t>
          </a:r>
          <a:endParaRPr lang="es-ES" sz="1300" b="1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gm:t>
    </dgm:pt>
    <dgm:pt modelId="{364A335F-924D-49F2-B569-7D4AB5356C39}" type="sibTrans" cxnId="{269E94F8-9B30-413C-AE63-3E1A0F0BDB5A}">
      <dgm:prSet/>
      <dgm:spPr/>
      <dgm:t>
        <a:bodyPr/>
        <a:lstStyle/>
        <a:p>
          <a:endParaRPr lang="es-ES"/>
        </a:p>
      </dgm:t>
    </dgm:pt>
    <dgm:pt modelId="{C5326BFB-2170-4353-AA4F-BDE59DAF40AF}" type="parTrans" cxnId="{269E94F8-9B30-413C-AE63-3E1A0F0BDB5A}">
      <dgm:prSet/>
      <dgm:spPr/>
      <dgm:t>
        <a:bodyPr/>
        <a:lstStyle/>
        <a:p>
          <a:endParaRPr lang="es-ES"/>
        </a:p>
      </dgm:t>
    </dgm:pt>
    <dgm:pt modelId="{2153F7AE-DF6F-4AAE-A262-AEC680450DCE}" type="pres">
      <dgm:prSet presAssocID="{06DA8C78-DF27-4DEA-958B-84AEF927A72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1695403-45B4-4C6C-8E9A-9C594E00FB8D}" type="pres">
      <dgm:prSet presAssocID="{06DA8C78-DF27-4DEA-958B-84AEF927A720}" presName="ellipse" presStyleLbl="trBgShp" presStyleIdx="0" presStyleCnt="1"/>
      <dgm:spPr/>
    </dgm:pt>
    <dgm:pt modelId="{27970AD2-4FE6-471E-9B01-5DB5CA30039E}" type="pres">
      <dgm:prSet presAssocID="{06DA8C78-DF27-4DEA-958B-84AEF927A720}" presName="arrow1" presStyleLbl="fgShp" presStyleIdx="0" presStyleCnt="1"/>
      <dgm:spPr/>
    </dgm:pt>
    <dgm:pt modelId="{49A24E15-FD94-4E3E-BEAB-2C3DEB97E3B4}" type="pres">
      <dgm:prSet presAssocID="{06DA8C78-DF27-4DEA-958B-84AEF927A720}" presName="rectangle" presStyleLbl="revTx" presStyleIdx="0" presStyleCnt="1" custScaleX="21078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B80069-B03C-4FA9-B755-41B09B6B1054}" type="pres">
      <dgm:prSet presAssocID="{36EE82C5-4E5C-4788-95FA-E9E8F65E9583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BFB5EB-A199-4B83-86AF-161F41553CDE}" type="pres">
      <dgm:prSet presAssocID="{24ACB57E-0D5F-4244-96A2-C6B7FA3B2085}" presName="item2" presStyleLbl="node1" presStyleIdx="1" presStyleCnt="3" custLinFactNeighborX="-11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F059BD-A550-41EE-8307-81B1FBB9CB5C}" type="pres">
      <dgm:prSet presAssocID="{151AA5EB-134E-4B79-9914-2CE4D2BF5A78}" presName="item3" presStyleLbl="node1" presStyleIdx="2" presStyleCnt="3" custLinFactNeighborX="-11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FA43BA-A884-4975-910E-921132808C0B}" type="pres">
      <dgm:prSet presAssocID="{06DA8C78-DF27-4DEA-958B-84AEF927A720}" presName="funnel" presStyleLbl="trAlignAcc1" presStyleIdx="0" presStyleCnt="1" custLinFactNeighborX="-912" custLinFactNeighborY="-4568"/>
      <dgm:spPr/>
      <dgm:t>
        <a:bodyPr/>
        <a:lstStyle/>
        <a:p>
          <a:endParaRPr lang="es-ES"/>
        </a:p>
      </dgm:t>
    </dgm:pt>
  </dgm:ptLst>
  <dgm:cxnLst>
    <dgm:cxn modelId="{9B889874-611B-404D-9D6E-F9BF3A024267}" type="presOf" srcId="{36EE82C5-4E5C-4788-95FA-E9E8F65E9583}" destId="{62BFB5EB-A199-4B83-86AF-161F41553CDE}" srcOrd="0" destOrd="0" presId="urn:microsoft.com/office/officeart/2005/8/layout/funnel1"/>
    <dgm:cxn modelId="{BFD75D6E-238C-471F-AEE7-03941940ED9D}" srcId="{06DA8C78-DF27-4DEA-958B-84AEF927A720}" destId="{0EF387B6-D3A8-4E8A-9423-CDDCF4F91D27}" srcOrd="0" destOrd="0" parTransId="{9583259C-EC78-4BB1-9357-F44F753AFC77}" sibTransId="{5FE5B1C5-C5EA-4299-90CD-0ED1947CA00A}"/>
    <dgm:cxn modelId="{3A395C44-1CE2-47C1-B7E2-13101DE4F6F0}" type="presOf" srcId="{0EF387B6-D3A8-4E8A-9423-CDDCF4F91D27}" destId="{52F059BD-A550-41EE-8307-81B1FBB9CB5C}" srcOrd="0" destOrd="0" presId="urn:microsoft.com/office/officeart/2005/8/layout/funnel1"/>
    <dgm:cxn modelId="{21FAC6E6-C0F4-46E4-87D9-195D71B596EA}" type="presOf" srcId="{151AA5EB-134E-4B79-9914-2CE4D2BF5A78}" destId="{49A24E15-FD94-4E3E-BEAB-2C3DEB97E3B4}" srcOrd="0" destOrd="0" presId="urn:microsoft.com/office/officeart/2005/8/layout/funnel1"/>
    <dgm:cxn modelId="{F6AF791F-13A8-4568-8C6E-3AEE4018972E}" type="presOf" srcId="{24ACB57E-0D5F-4244-96A2-C6B7FA3B2085}" destId="{0AB80069-B03C-4FA9-B755-41B09B6B1054}" srcOrd="0" destOrd="0" presId="urn:microsoft.com/office/officeart/2005/8/layout/funnel1"/>
    <dgm:cxn modelId="{269E94F8-9B30-413C-AE63-3E1A0F0BDB5A}" srcId="{06DA8C78-DF27-4DEA-958B-84AEF927A720}" destId="{151AA5EB-134E-4B79-9914-2CE4D2BF5A78}" srcOrd="3" destOrd="0" parTransId="{C5326BFB-2170-4353-AA4F-BDE59DAF40AF}" sibTransId="{364A335F-924D-49F2-B569-7D4AB5356C39}"/>
    <dgm:cxn modelId="{CF0EAE1F-AEE8-4359-B4FB-4A4F381C777B}" srcId="{06DA8C78-DF27-4DEA-958B-84AEF927A720}" destId="{36EE82C5-4E5C-4788-95FA-E9E8F65E9583}" srcOrd="1" destOrd="0" parTransId="{6226C725-EF46-4619-8A69-DA0C72076F4A}" sibTransId="{85D7C946-912B-492C-B39D-AF970C2838CC}"/>
    <dgm:cxn modelId="{2EBF452C-EB4C-4EEC-A9AD-3C13470BF8E8}" srcId="{06DA8C78-DF27-4DEA-958B-84AEF927A720}" destId="{24ACB57E-0D5F-4244-96A2-C6B7FA3B2085}" srcOrd="2" destOrd="0" parTransId="{4803A997-C0C7-41E9-A6F3-168E1699369E}" sibTransId="{1D7863B7-9289-4392-883C-195E2E873FB2}"/>
    <dgm:cxn modelId="{DD6C44C1-D499-4760-BCA4-00C7AC57407D}" type="presOf" srcId="{06DA8C78-DF27-4DEA-958B-84AEF927A720}" destId="{2153F7AE-DF6F-4AAE-A262-AEC680450DCE}" srcOrd="0" destOrd="0" presId="urn:microsoft.com/office/officeart/2005/8/layout/funnel1"/>
    <dgm:cxn modelId="{E861B34D-6E52-42B1-84F8-14EA46040652}" type="presParOf" srcId="{2153F7AE-DF6F-4AAE-A262-AEC680450DCE}" destId="{E1695403-45B4-4C6C-8E9A-9C594E00FB8D}" srcOrd="0" destOrd="0" presId="urn:microsoft.com/office/officeart/2005/8/layout/funnel1"/>
    <dgm:cxn modelId="{F60979E0-A482-4A0F-8623-305BDF31E906}" type="presParOf" srcId="{2153F7AE-DF6F-4AAE-A262-AEC680450DCE}" destId="{27970AD2-4FE6-471E-9B01-5DB5CA30039E}" srcOrd="1" destOrd="0" presId="urn:microsoft.com/office/officeart/2005/8/layout/funnel1"/>
    <dgm:cxn modelId="{AC30F411-3911-4F76-84BF-278790252570}" type="presParOf" srcId="{2153F7AE-DF6F-4AAE-A262-AEC680450DCE}" destId="{49A24E15-FD94-4E3E-BEAB-2C3DEB97E3B4}" srcOrd="2" destOrd="0" presId="urn:microsoft.com/office/officeart/2005/8/layout/funnel1"/>
    <dgm:cxn modelId="{47803827-FB3F-43E7-94C9-4E5F72ABE648}" type="presParOf" srcId="{2153F7AE-DF6F-4AAE-A262-AEC680450DCE}" destId="{0AB80069-B03C-4FA9-B755-41B09B6B1054}" srcOrd="3" destOrd="0" presId="urn:microsoft.com/office/officeart/2005/8/layout/funnel1"/>
    <dgm:cxn modelId="{C6F69853-BA80-42C9-B0AB-79C50693F7BE}" type="presParOf" srcId="{2153F7AE-DF6F-4AAE-A262-AEC680450DCE}" destId="{62BFB5EB-A199-4B83-86AF-161F41553CDE}" srcOrd="4" destOrd="0" presId="urn:microsoft.com/office/officeart/2005/8/layout/funnel1"/>
    <dgm:cxn modelId="{F7DCEF0D-0CDD-4F1D-9089-9ADB850EAB55}" type="presParOf" srcId="{2153F7AE-DF6F-4AAE-A262-AEC680450DCE}" destId="{52F059BD-A550-41EE-8307-81B1FBB9CB5C}" srcOrd="5" destOrd="0" presId="urn:microsoft.com/office/officeart/2005/8/layout/funnel1"/>
    <dgm:cxn modelId="{780C013B-8D2D-40A5-85B0-6490F7E16B30}" type="presParOf" srcId="{2153F7AE-DF6F-4AAE-A262-AEC680450DCE}" destId="{B1FA43BA-A884-4975-910E-921132808C0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695403-45B4-4C6C-8E9A-9C594E00FB8D}">
      <dsp:nvSpPr>
        <dsp:cNvPr id="0" name=""/>
        <dsp:cNvSpPr/>
      </dsp:nvSpPr>
      <dsp:spPr>
        <a:xfrm>
          <a:off x="1090257" y="114728"/>
          <a:ext cx="2276920" cy="79074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970AD2-4FE6-471E-9B01-5DB5CA30039E}">
      <dsp:nvSpPr>
        <dsp:cNvPr id="0" name=""/>
        <dsp:cNvSpPr/>
      </dsp:nvSpPr>
      <dsp:spPr>
        <a:xfrm>
          <a:off x="2011616" y="2050993"/>
          <a:ext cx="441263" cy="28240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A24E15-FD94-4E3E-BEAB-2C3DEB97E3B4}">
      <dsp:nvSpPr>
        <dsp:cNvPr id="0" name=""/>
        <dsp:cNvSpPr/>
      </dsp:nvSpPr>
      <dsp:spPr>
        <a:xfrm>
          <a:off x="-2" y="2276920"/>
          <a:ext cx="4464501" cy="52951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Diseñar una metodología de trabajo que integre el análisis de la gestión de RHS y las características del Modelo de Salud</a:t>
          </a:r>
          <a:endParaRPr lang="es-ES" sz="1300" b="1" kern="1200" dirty="0">
            <a:solidFill>
              <a:schemeClr val="tx1">
                <a:lumMod val="85000"/>
                <a:lumOff val="15000"/>
              </a:schemeClr>
            </a:solidFill>
            <a:latin typeface="+mj-lt"/>
          </a:endParaRPr>
        </a:p>
      </dsp:txBody>
      <dsp:txXfrm>
        <a:off x="-2" y="2276920"/>
        <a:ext cx="4464501" cy="529516"/>
      </dsp:txXfrm>
    </dsp:sp>
    <dsp:sp modelId="{0AB80069-B03C-4FA9-B755-41B09B6B1054}">
      <dsp:nvSpPr>
        <dsp:cNvPr id="0" name=""/>
        <dsp:cNvSpPr/>
      </dsp:nvSpPr>
      <dsp:spPr>
        <a:xfrm>
          <a:off x="1918068" y="966544"/>
          <a:ext cx="794274" cy="7942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effectLst/>
              <a:latin typeface="+mj-lt"/>
            </a:rPr>
            <a:t>Objetivos  Socio Sanitarios</a:t>
          </a:r>
          <a:endParaRPr lang="es-ES" sz="1000" b="1" kern="1200" dirty="0">
            <a:effectLst/>
            <a:latin typeface="+mj-lt"/>
          </a:endParaRPr>
        </a:p>
      </dsp:txBody>
      <dsp:txXfrm>
        <a:off x="1918068" y="966544"/>
        <a:ext cx="794274" cy="794274"/>
      </dsp:txXfrm>
    </dsp:sp>
    <dsp:sp modelId="{62BFB5EB-A199-4B83-86AF-161F41553CDE}">
      <dsp:nvSpPr>
        <dsp:cNvPr id="0" name=""/>
        <dsp:cNvSpPr/>
      </dsp:nvSpPr>
      <dsp:spPr>
        <a:xfrm>
          <a:off x="1340832" y="370661"/>
          <a:ext cx="794274" cy="7942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effectLst/>
              <a:latin typeface="+mj-lt"/>
            </a:rPr>
            <a:t>Gestión de RHS</a:t>
          </a:r>
          <a:endParaRPr lang="es-ES" sz="1000" b="1" kern="1200" dirty="0">
            <a:effectLst/>
            <a:latin typeface="+mj-lt"/>
          </a:endParaRPr>
        </a:p>
      </dsp:txBody>
      <dsp:txXfrm>
        <a:off x="1340832" y="370661"/>
        <a:ext cx="794274" cy="794274"/>
      </dsp:txXfrm>
    </dsp:sp>
    <dsp:sp modelId="{52F059BD-A550-41EE-8307-81B1FBB9CB5C}">
      <dsp:nvSpPr>
        <dsp:cNvPr id="0" name=""/>
        <dsp:cNvSpPr/>
      </dsp:nvSpPr>
      <dsp:spPr>
        <a:xfrm>
          <a:off x="2152757" y="178623"/>
          <a:ext cx="794274" cy="7942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effectLst/>
              <a:latin typeface="+mj-lt"/>
            </a:rPr>
            <a:t>Modelo de Salud</a:t>
          </a:r>
          <a:endParaRPr lang="es-ES" sz="1000" b="1" kern="1200" dirty="0">
            <a:effectLst/>
            <a:latin typeface="+mj-lt"/>
          </a:endParaRPr>
        </a:p>
      </dsp:txBody>
      <dsp:txXfrm>
        <a:off x="2152757" y="178623"/>
        <a:ext cx="794274" cy="794274"/>
      </dsp:txXfrm>
    </dsp:sp>
    <dsp:sp modelId="{B1FA43BA-A884-4975-910E-921132808C0B}">
      <dsp:nvSpPr>
        <dsp:cNvPr id="0" name=""/>
        <dsp:cNvSpPr/>
      </dsp:nvSpPr>
      <dsp:spPr>
        <a:xfrm>
          <a:off x="974173" y="0"/>
          <a:ext cx="2471077" cy="197686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lt1">
              <a:alpha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0A1AF-05CF-4863-87B3-752C357A79BF}" type="datetimeFigureOut">
              <a:rPr lang="es-PE" smtClean="0"/>
              <a:pPr/>
              <a:t>10/10/2013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DFCC5-34D4-4B43-9C73-182F79CC6A8F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120539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DFCC5-34D4-4B43-9C73-182F79CC6A8F}" type="slidenum">
              <a:rPr lang="es-PE" smtClean="0"/>
              <a:pPr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86326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7AF6-ED13-4D95-A560-1A9A6C866327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C01-063B-433C-A252-970E95CD15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7AF6-ED13-4D95-A560-1A9A6C866327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C01-063B-433C-A252-970E95CD15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7AF6-ED13-4D95-A560-1A9A6C866327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C01-063B-433C-A252-970E95CD15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7AF6-ED13-4D95-A560-1A9A6C866327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C01-063B-433C-A252-970E95CD15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7AF6-ED13-4D95-A560-1A9A6C866327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C01-063B-433C-A252-970E95CD15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7AF6-ED13-4D95-A560-1A9A6C866327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C01-063B-433C-A252-970E95CD15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7AF6-ED13-4D95-A560-1A9A6C866327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C01-063B-433C-A252-970E95CD15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7AF6-ED13-4D95-A560-1A9A6C866327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C01-063B-433C-A252-970E95CD15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7AF6-ED13-4D95-A560-1A9A6C866327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C01-063B-433C-A252-970E95CD15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7AF6-ED13-4D95-A560-1A9A6C866327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5C01-063B-433C-A252-970E95CD15C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7AF6-ED13-4D95-A560-1A9A6C866327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B75C01-063B-433C-A252-970E95CD15C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627AF6-ED13-4D95-A560-1A9A6C866327}" type="datetimeFigureOut">
              <a:rPr lang="es-ES" smtClean="0"/>
              <a:pPr/>
              <a:t>10/10/2013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B75C01-063B-433C-A252-970E95CD15C1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851648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Estudio Gestión de RHS y Sistemas de Salud basados en </a:t>
            </a:r>
            <a:r>
              <a:rPr lang="es-ES" dirty="0" smtClean="0"/>
              <a:t>APS</a:t>
            </a:r>
            <a:br>
              <a:rPr lang="es-ES" dirty="0" smtClean="0"/>
            </a:br>
            <a:r>
              <a:rPr lang="es-ES" sz="2400" dirty="0" smtClean="0">
                <a:solidFill>
                  <a:schemeClr val="tx1"/>
                </a:solidFill>
              </a:rPr>
              <a:t>Octubre </a:t>
            </a:r>
            <a:r>
              <a:rPr lang="es-ES" sz="2400" dirty="0" smtClean="0">
                <a:solidFill>
                  <a:schemeClr val="tx1"/>
                </a:solidFill>
              </a:rPr>
              <a:t>2013</a:t>
            </a:r>
            <a:endParaRPr lang="es-ES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5761310"/>
            <a:ext cx="90106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Hernan\Desktop\estudio ORAS\letras plans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2990" y="836712"/>
            <a:ext cx="2039490" cy="974600"/>
          </a:xfrm>
          <a:prstGeom prst="rect">
            <a:avLst/>
          </a:prstGeom>
          <a:noFill/>
        </p:spPr>
      </p:pic>
      <p:pic>
        <p:nvPicPr>
          <p:cNvPr id="7" name="Picture 4" descr="C:\Users\Hernan\Desktop\estudio ORAS\image0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858812"/>
            <a:ext cx="476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89120"/>
          </a:xfrm>
        </p:spPr>
        <p:txBody>
          <a:bodyPr anchor="ctr">
            <a:noAutofit/>
          </a:bodyPr>
          <a:lstStyle/>
          <a:p>
            <a:pPr marL="6350" indent="-6350" algn="ctr">
              <a:buNone/>
            </a:pPr>
            <a:r>
              <a:rPr lang="es-ES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Se reafirma la necesidad de contribuir a la equidad en salud a través del fortalecimiento de enfoque de Atención Primaria en Salud, Promoción de la Salud y el Modelo de Salud Familiar, Comunitaria e Intercultural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806896" y="845840"/>
            <a:ext cx="8229600" cy="1143000"/>
          </a:xfrm>
        </p:spPr>
        <p:txBody>
          <a:bodyPr anchor="t">
            <a:noAutofit/>
          </a:bodyPr>
          <a:lstStyle/>
          <a:p>
            <a:r>
              <a:rPr lang="es-ES" sz="4000" b="1" dirty="0" smtClean="0">
                <a:solidFill>
                  <a:schemeClr val="bg2">
                    <a:lumMod val="25000"/>
                  </a:schemeClr>
                </a:solidFill>
              </a:rPr>
              <a:t>Contexto del Estudio de RHS y APS</a:t>
            </a:r>
            <a:endParaRPr lang="es-E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7" name="Picture 3" descr="C:\Users\Hernan\Desktop\estudio ORAS\letras plans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2990" y="5622752"/>
            <a:ext cx="2039490" cy="974600"/>
          </a:xfrm>
          <a:prstGeom prst="rect">
            <a:avLst/>
          </a:prstGeom>
          <a:noFill/>
        </p:spPr>
      </p:pic>
      <p:pic>
        <p:nvPicPr>
          <p:cNvPr id="1028" name="Picture 4" descr="C:\Users\Hernan\Desktop\estudio ORAS\image0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644852"/>
            <a:ext cx="476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chemeClr val="bg2">
                    <a:lumMod val="25000"/>
                  </a:schemeClr>
                </a:solidFill>
              </a:rPr>
              <a:t>Objetivo del Estudio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9120"/>
          </a:xfrm>
        </p:spPr>
        <p:txBody>
          <a:bodyPr anchor="ctr">
            <a:normAutofit/>
          </a:bodyPr>
          <a:lstStyle/>
          <a:p>
            <a:pPr marL="6350" indent="-6350" algn="ctr">
              <a:buNone/>
            </a:pPr>
            <a:r>
              <a:rPr lang="es-E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“Analizar la gestión del componente de Recursos Humanos (RRHH) en los modelos de salud familiar, comunitaria e intercultural en los países andinos”</a:t>
            </a:r>
            <a:endParaRPr lang="es-ES" sz="4000" b="1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648072"/>
          </a:xfrm>
        </p:spPr>
        <p:txBody>
          <a:bodyPr anchor="t">
            <a:noAutofit/>
          </a:bodyPr>
          <a:lstStyle/>
          <a:p>
            <a:r>
              <a:rPr lang="es-ES" sz="3500" b="1" dirty="0" smtClean="0">
                <a:solidFill>
                  <a:schemeClr val="bg2">
                    <a:lumMod val="25000"/>
                  </a:schemeClr>
                </a:solidFill>
              </a:rPr>
              <a:t>Premisas Iniciales</a:t>
            </a:r>
            <a:endParaRPr lang="es-ES" sz="3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8884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Existe consenso entre los países:</a:t>
            </a:r>
          </a:p>
          <a:p>
            <a:pPr marL="709613" indent="-263525"/>
            <a:r>
              <a:rPr lang="es-ES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Respecto del modelo de atención opción por Sistemas de Salud basados en APS, siendo su expresión operativa las Redes Integradas de Servicios de Salud (RISS).</a:t>
            </a:r>
          </a:p>
          <a:p>
            <a:pPr marL="709613" indent="-263525">
              <a:defRPr/>
            </a:pPr>
            <a:r>
              <a:rPr lang="es-ES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Respecto de la Gestión de RHS en la validez del enfoque basado en las etapas del ciclo de vida de las personas en la fuerza laboral (OPS).</a:t>
            </a:r>
          </a:p>
          <a:p>
            <a:pPr marL="514350" indent="-514350">
              <a:buNone/>
              <a:tabLst>
                <a:tab pos="3854450" algn="l"/>
              </a:tabLst>
            </a:pPr>
            <a:endParaRPr lang="es-ES" sz="3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514350" indent="-514350">
              <a:buNone/>
              <a:tabLst>
                <a:tab pos="3854450" algn="l"/>
              </a:tabLst>
            </a:pPr>
            <a:endParaRPr lang="es-ES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>
              <a:buNone/>
            </a:pPr>
            <a:endParaRPr lang="es-ES" sz="3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476672"/>
            <a:ext cx="8280920" cy="32403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5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Direccionalidad del Estudio</a:t>
            </a:r>
            <a:endParaRPr lang="es-ES" sz="50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>
              <a:buNone/>
            </a:pPr>
            <a:r>
              <a:rPr lang="es-ES" sz="5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“Para </a:t>
            </a:r>
            <a:r>
              <a:rPr lang="es-ES" sz="5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Redes Integradas de Servicios de Salud - Gestión Integrada de </a:t>
            </a:r>
            <a:r>
              <a:rPr lang="es-ES" sz="5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RHS”</a:t>
            </a:r>
            <a:endParaRPr lang="es-ES" sz="50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2699792" y="3989288"/>
          <a:ext cx="4464496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95536" y="1340768"/>
          <a:ext cx="8424936" cy="4824533"/>
        </p:xfrm>
        <a:graphic>
          <a:graphicData uri="http://schemas.openxmlformats.org/drawingml/2006/table">
            <a:tbl>
              <a:tblPr/>
              <a:tblGrid>
                <a:gridCol w="6338761"/>
                <a:gridCol w="2086175"/>
              </a:tblGrid>
              <a:tr h="445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Arial"/>
                        </a:rPr>
                        <a:t>Actividades</a:t>
                      </a:r>
                      <a:endParaRPr lang="es-E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Arial"/>
                        </a:rPr>
                        <a:t>Plazo</a:t>
                      </a:r>
                      <a:endParaRPr lang="es-E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6488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b="1" dirty="0">
                          <a:latin typeface="+mj-lt"/>
                          <a:ea typeface="Times New Roman"/>
                          <a:cs typeface="Arial"/>
                        </a:rPr>
                        <a:t>Determinación de las Orientaciones Estratégicas y Operacionales</a:t>
                      </a:r>
                      <a:endParaRPr lang="es-E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+mj-lt"/>
                          <a:ea typeface="Times New Roman"/>
                          <a:cs typeface="Arial"/>
                        </a:rPr>
                        <a:t>Realizado</a:t>
                      </a:r>
                      <a:endParaRPr lang="es-E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8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b="1" dirty="0">
                          <a:latin typeface="+mj-lt"/>
                          <a:ea typeface="Times New Roman"/>
                          <a:cs typeface="Arial"/>
                        </a:rPr>
                        <a:t>Elaboración del Plan de Trabajo</a:t>
                      </a:r>
                      <a:endParaRPr lang="es-E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+mj-lt"/>
                          <a:ea typeface="Times New Roman"/>
                          <a:cs typeface="Arial"/>
                        </a:rPr>
                        <a:t>Realizado</a:t>
                      </a:r>
                      <a:endParaRPr lang="es-E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8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b="1" dirty="0">
                          <a:latin typeface="+mj-lt"/>
                          <a:ea typeface="Times New Roman"/>
                          <a:cs typeface="Arial"/>
                        </a:rPr>
                        <a:t>Integración del equipo de </a:t>
                      </a:r>
                      <a:r>
                        <a:rPr lang="es-ES" sz="1800" b="1" dirty="0" smtClean="0">
                          <a:latin typeface="+mj-lt"/>
                          <a:ea typeface="Times New Roman"/>
                          <a:cs typeface="Arial"/>
                        </a:rPr>
                        <a:t>trabajo y socialización del plan</a:t>
                      </a:r>
                      <a:endParaRPr lang="es-E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+mj-lt"/>
                          <a:ea typeface="Times New Roman"/>
                          <a:cs typeface="Arial"/>
                        </a:rPr>
                        <a:t>09 de Octubre</a:t>
                      </a:r>
                      <a:endParaRPr lang="es-E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76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b="1" dirty="0">
                          <a:latin typeface="+mj-lt"/>
                          <a:ea typeface="Times New Roman"/>
                          <a:cs typeface="Arial"/>
                        </a:rPr>
                        <a:t>Recopilación de información para la definición del marco teórico y premisas iniciales</a:t>
                      </a:r>
                      <a:endParaRPr lang="es-E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+mj-lt"/>
                          <a:ea typeface="Times New Roman"/>
                          <a:cs typeface="Arial"/>
                        </a:rPr>
                        <a:t>14 de Octubre</a:t>
                      </a:r>
                      <a:endParaRPr lang="es-E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76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b="1" dirty="0">
                          <a:latin typeface="+mj-lt"/>
                          <a:ea typeface="Times New Roman"/>
                          <a:cs typeface="Arial"/>
                        </a:rPr>
                        <a:t>Diseño de instrumentos de recolección de información en los países de la subregión.</a:t>
                      </a:r>
                      <a:endParaRPr lang="es-E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Times New Roman"/>
                          <a:cs typeface="Arial"/>
                        </a:rPr>
                        <a:t>17 de Octubre</a:t>
                      </a:r>
                      <a:endParaRPr lang="es-E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76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" sz="1800" b="1" dirty="0">
                          <a:latin typeface="+mj-lt"/>
                          <a:ea typeface="Times New Roman"/>
                          <a:cs typeface="Arial"/>
                        </a:rPr>
                        <a:t>Fase de recolección de información a través de instrumentos escritos.</a:t>
                      </a:r>
                      <a:endParaRPr lang="es-E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+mj-lt"/>
                          <a:ea typeface="Times New Roman"/>
                          <a:cs typeface="Arial"/>
                        </a:rPr>
                        <a:t>7 de noviembre</a:t>
                      </a:r>
                      <a:endParaRPr lang="es-E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8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 err="1">
                          <a:latin typeface="+mj-lt"/>
                          <a:ea typeface="Times New Roman"/>
                          <a:cs typeface="Arial"/>
                        </a:rPr>
                        <a:t>Análisis</a:t>
                      </a:r>
                      <a:r>
                        <a:rPr lang="en-US" sz="1800" b="1" dirty="0">
                          <a:latin typeface="+mj-lt"/>
                          <a:ea typeface="Times New Roman"/>
                          <a:cs typeface="Arial"/>
                        </a:rPr>
                        <a:t> de la </a:t>
                      </a:r>
                      <a:r>
                        <a:rPr lang="en-US" sz="1800" b="1" dirty="0" err="1">
                          <a:latin typeface="+mj-lt"/>
                          <a:ea typeface="Times New Roman"/>
                          <a:cs typeface="Arial"/>
                        </a:rPr>
                        <a:t>información</a:t>
                      </a:r>
                      <a:endParaRPr lang="es-E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j-lt"/>
                          <a:ea typeface="Times New Roman"/>
                          <a:cs typeface="Arial"/>
                        </a:rPr>
                        <a:t>22 de Noviembre</a:t>
                      </a:r>
                      <a:endParaRPr lang="es-ES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76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 err="1">
                          <a:latin typeface="+mj-lt"/>
                          <a:ea typeface="Times New Roman"/>
                          <a:cs typeface="Arial"/>
                        </a:rPr>
                        <a:t>Validación</a:t>
                      </a:r>
                      <a:r>
                        <a:rPr lang="en-US" sz="1800" b="1" dirty="0">
                          <a:latin typeface="+mj-lt"/>
                          <a:ea typeface="Times New Roman"/>
                          <a:cs typeface="Arial"/>
                        </a:rPr>
                        <a:t> de </a:t>
                      </a:r>
                      <a:r>
                        <a:rPr lang="en-US" sz="1800" b="1" dirty="0" err="1">
                          <a:latin typeface="+mj-lt"/>
                          <a:ea typeface="Times New Roman"/>
                          <a:cs typeface="Arial"/>
                        </a:rPr>
                        <a:t>documento</a:t>
                      </a:r>
                      <a:r>
                        <a:rPr lang="en-US" sz="1800" b="1" dirty="0">
                          <a:latin typeface="+mj-lt"/>
                          <a:ea typeface="Times New Roman"/>
                          <a:cs typeface="Arial"/>
                        </a:rPr>
                        <a:t> final</a:t>
                      </a:r>
                      <a:endParaRPr lang="es-E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+mj-lt"/>
                          <a:ea typeface="Times New Roman"/>
                          <a:cs typeface="Arial"/>
                        </a:rPr>
                        <a:t>Primera semana de diciembre</a:t>
                      </a:r>
                      <a:endParaRPr lang="es-E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648072"/>
          </a:xfrm>
        </p:spPr>
        <p:txBody>
          <a:bodyPr anchor="t">
            <a:noAutofit/>
          </a:bodyPr>
          <a:lstStyle/>
          <a:p>
            <a:r>
              <a:rPr lang="es-ES" sz="3500" b="1" dirty="0" smtClean="0">
                <a:solidFill>
                  <a:schemeClr val="bg2">
                    <a:lumMod val="25000"/>
                  </a:schemeClr>
                </a:solidFill>
              </a:rPr>
              <a:t>Plan de Trabajo </a:t>
            </a:r>
            <a:endParaRPr lang="es-ES" sz="35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48072"/>
          </a:xfrm>
        </p:spPr>
        <p:txBody>
          <a:bodyPr anchor="t">
            <a:noAutofit/>
          </a:bodyPr>
          <a:lstStyle/>
          <a:p>
            <a:r>
              <a:rPr lang="es-ES" sz="3500" b="1" dirty="0" smtClean="0">
                <a:solidFill>
                  <a:schemeClr val="bg2">
                    <a:lumMod val="25000"/>
                  </a:schemeClr>
                </a:solidFill>
              </a:rPr>
              <a:t>Rol de las contrapartes nacionales </a:t>
            </a:r>
            <a:endParaRPr lang="es-ES" sz="3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9552" y="1354698"/>
            <a:ext cx="828092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S" sz="3300" dirty="0" smtClean="0">
                <a:latin typeface="+mj-lt"/>
              </a:rPr>
              <a:t>Discutir, retroalimentar y proponer perfeccionamientos de las propuestas preliminares.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S" sz="3300" dirty="0" smtClean="0">
                <a:latin typeface="+mj-lt"/>
              </a:rPr>
              <a:t>Aportar información relevante a los objetivos del estudio.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S" sz="3300" dirty="0" smtClean="0">
                <a:latin typeface="+mj-lt"/>
              </a:rPr>
              <a:t>Aplicar los instrumentos para la recolección de información diseñados en el marco del estudio. </a:t>
            </a:r>
            <a:endParaRPr lang="es-ES" sz="3300" dirty="0" smtClean="0">
              <a:latin typeface="+mj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ES" sz="3300" dirty="0" smtClean="0">
                <a:latin typeface="+mj-lt"/>
              </a:rPr>
              <a:t>Contribuir al análisis de la información y elaboración de conclusiones del estudio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5761310"/>
            <a:ext cx="90106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389120"/>
          </a:xfrm>
        </p:spPr>
        <p:txBody>
          <a:bodyPr anchor="ctr">
            <a:noAutofit/>
          </a:bodyPr>
          <a:lstStyle/>
          <a:p>
            <a:pPr algn="ctr">
              <a:buNone/>
            </a:pPr>
            <a:r>
              <a:rPr lang="es-ES" sz="47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La invitación es seguir </a:t>
            </a:r>
            <a:r>
              <a:rPr lang="es-ES" sz="47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contribuyendo a la integración andina en salud, promoviendo el derecho a la salud, mediante la consolidación de los sistemas universales de salud</a:t>
            </a:r>
            <a:endParaRPr lang="es-ES" sz="47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1065</TotalTime>
  <Words>370</Words>
  <Application>Microsoft Office PowerPoint</Application>
  <PresentationFormat>Presentación en pantalla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Estudio Gestión de RHS y Sistemas de Salud basados en APS Octubre 2013</vt:lpstr>
      <vt:lpstr>Contexto del Estudio de RHS y APS</vt:lpstr>
      <vt:lpstr>Objetivo del Estudio</vt:lpstr>
      <vt:lpstr>Premisas Iniciales</vt:lpstr>
      <vt:lpstr>Diapositiva 5</vt:lpstr>
      <vt:lpstr>Plan de Trabajo </vt:lpstr>
      <vt:lpstr>Rol de las contrapartes nacionales 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Verónica Bustos</dc:creator>
  <cp:lastModifiedBy>Verónica</cp:lastModifiedBy>
  <cp:revision>104</cp:revision>
  <dcterms:created xsi:type="dcterms:W3CDTF">2013-09-05T17:06:46Z</dcterms:created>
  <dcterms:modified xsi:type="dcterms:W3CDTF">2013-10-11T02:57:45Z</dcterms:modified>
</cp:coreProperties>
</file>