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7"/>
  </p:notesMasterIdLst>
  <p:sldIdLst>
    <p:sldId id="1162" r:id="rId4"/>
    <p:sldId id="2145706169" r:id="rId5"/>
    <p:sldId id="2145706196" r:id="rId6"/>
    <p:sldId id="2145706197" r:id="rId7"/>
    <p:sldId id="2145705715" r:id="rId8"/>
    <p:sldId id="2145705830" r:id="rId9"/>
    <p:sldId id="2145706146" r:id="rId10"/>
    <p:sldId id="2145706191" r:id="rId11"/>
    <p:sldId id="2145706190" r:id="rId12"/>
    <p:sldId id="2145706219" r:id="rId13"/>
    <p:sldId id="2145706131" r:id="rId14"/>
    <p:sldId id="2145706151" r:id="rId15"/>
    <p:sldId id="2145706130" r:id="rId16"/>
    <p:sldId id="2145705789" r:id="rId17"/>
    <p:sldId id="2145706224" r:id="rId18"/>
    <p:sldId id="2145706225" r:id="rId19"/>
    <p:sldId id="2145706220" r:id="rId20"/>
    <p:sldId id="1019" r:id="rId21"/>
    <p:sldId id="2145706226" r:id="rId22"/>
    <p:sldId id="2145706227" r:id="rId23"/>
    <p:sldId id="2145706228" r:id="rId24"/>
    <p:sldId id="2145706229" r:id="rId25"/>
    <p:sldId id="2145706230" r:id="rId26"/>
    <p:sldId id="2145706231" r:id="rId27"/>
    <p:sldId id="2145706232" r:id="rId28"/>
    <p:sldId id="2145706233" r:id="rId29"/>
    <p:sldId id="2145706234" r:id="rId30"/>
    <p:sldId id="2145706235" r:id="rId31"/>
    <p:sldId id="2145706236" r:id="rId32"/>
    <p:sldId id="2145706237" r:id="rId33"/>
    <p:sldId id="2145705918" r:id="rId34"/>
    <p:sldId id="2145706203" r:id="rId35"/>
    <p:sldId id="2145706208" r:id="rId36"/>
    <p:sldId id="2145706201" r:id="rId37"/>
    <p:sldId id="2145706218" r:id="rId38"/>
    <p:sldId id="2145706209" r:id="rId39"/>
    <p:sldId id="2145706214" r:id="rId40"/>
    <p:sldId id="2145706215" r:id="rId41"/>
    <p:sldId id="2145706216" r:id="rId42"/>
    <p:sldId id="2145706217" r:id="rId43"/>
    <p:sldId id="2145706205" r:id="rId44"/>
    <p:sldId id="2145706213" r:id="rId45"/>
    <p:sldId id="2145706206" r:id="rId46"/>
    <p:sldId id="2145706211" r:id="rId47"/>
    <p:sldId id="2145706212" r:id="rId48"/>
    <p:sldId id="2145706210" r:id="rId49"/>
    <p:sldId id="2145706204" r:id="rId50"/>
    <p:sldId id="2145705965" r:id="rId51"/>
    <p:sldId id="2329" r:id="rId52"/>
    <p:sldId id="2145706021" r:id="rId53"/>
    <p:sldId id="2145705802" r:id="rId54"/>
    <p:sldId id="2145705977" r:id="rId55"/>
    <p:sldId id="1773" r:id="rId56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 Francisco Beingolea More" initials="LFBM" lastIdx="2" clrIdx="0">
    <p:extLst>
      <p:ext uri="{19B8F6BF-5375-455C-9EA6-DF929625EA0E}">
        <p15:presenceInfo xmlns:p15="http://schemas.microsoft.com/office/powerpoint/2012/main" userId="ff710d5ef2f7ce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9BF"/>
    <a:srgbClr val="C5FEFF"/>
    <a:srgbClr val="FDA9C1"/>
    <a:srgbClr val="E6FEFD"/>
    <a:srgbClr val="000000"/>
    <a:srgbClr val="F3A36D"/>
    <a:srgbClr val="FFE1F8"/>
    <a:srgbClr val="FFE5F8"/>
    <a:srgbClr val="D7F1FF"/>
    <a:srgbClr val="AAFA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84478" autoAdjust="0"/>
  </p:normalViewPr>
  <p:slideViewPr>
    <p:cSldViewPr snapToGrid="0" showGuides="1">
      <p:cViewPr varScale="1">
        <p:scale>
          <a:sx n="67" d="100"/>
          <a:sy n="67" d="100"/>
        </p:scale>
        <p:origin x="1200" y="67"/>
      </p:cViewPr>
      <p:guideLst>
        <p:guide orient="horz" pos="1684"/>
        <p:guide pos="3749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-8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commentAuthors" Target="commentAuthors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011794198802069E-2"/>
          <c:y val="0.11137911558523539"/>
          <c:w val="0.89521981627296587"/>
          <c:h val="0.622744526396225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'Variación de casos'!$C$1</c:f>
              <c:strCache>
                <c:ptCount val="1"/>
                <c:pt idx="0">
                  <c:v>Casos en los últimos 7 días</c:v>
                </c:pt>
              </c:strCache>
            </c:strRef>
          </c:tx>
          <c:spPr>
            <a:solidFill>
              <a:schemeClr val="accent1"/>
            </a:solidFill>
            <a:ln w="98425" cap="sq" cmpd="dbl">
              <a:solidFill>
                <a:schemeClr val="accent1">
                  <a:alpha val="32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  <a:outerShdw blurRad="355600" dist="647700" dir="5880000" sx="99000" sy="99000" algn="ctr" rotWithShape="0">
                <a:srgbClr val="000000">
                  <a:alpha val="81000"/>
                </a:srgbClr>
              </a:outerShdw>
              <a:softEdge rad="330200"/>
            </a:effectLst>
            <a:scene3d>
              <a:camera prst="orthographicFront"/>
              <a:lightRig rig="threePt" dir="t">
                <a:rot lat="0" lon="0" rev="21594000"/>
              </a:lightRig>
            </a:scene3d>
            <a:sp3d prstMaterial="softEdge">
              <a:bevelT prst="relaxedInset"/>
              <a:bevelB w="101600" prst="riblet"/>
            </a:sp3d>
          </c:spPr>
          <c:invertIfNegative val="0"/>
          <c:dLbls>
            <c:dLbl>
              <c:idx val="1"/>
              <c:layout>
                <c:manualLayout>
                  <c:x val="-3.205128205128205E-3"/>
                  <c:y val="-1.8459915611814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F1-4A35-B3CB-DF80D1B2ED05}"/>
                </c:ext>
              </c:extLst>
            </c:dLbl>
            <c:dLbl>
              <c:idx val="2"/>
              <c:layout>
                <c:manualLayout>
                  <c:x val="6.41025641025643E-3"/>
                  <c:y val="-4.2194092827004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F1-4A35-B3CB-DF80D1B2ED05}"/>
                </c:ext>
              </c:extLst>
            </c:dLbl>
            <c:dLbl>
              <c:idx val="11"/>
              <c:layout>
                <c:manualLayout>
                  <c:x val="1.06837606837599E-3"/>
                  <c:y val="-3.4282700421941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F1-4A35-B3CB-DF80D1B2ED05}"/>
                </c:ext>
              </c:extLst>
            </c:dLbl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'Variación de casos'!$A$3:$B$22</c:f>
              <c:multiLvlStrCache>
                <c:ptCount val="20"/>
                <c:lvl>
                  <c:pt idx="0">
                    <c:v>India</c:v>
                  </c:pt>
                  <c:pt idx="1">
                    <c:v>Brasil</c:v>
                  </c:pt>
                  <c:pt idx="2">
                    <c:v>EEUU</c:v>
                  </c:pt>
                  <c:pt idx="3">
                    <c:v>Turquía</c:v>
                  </c:pt>
                  <c:pt idx="4">
                    <c:v>Francia</c:v>
                  </c:pt>
                  <c:pt idx="5">
                    <c:v>Argentina</c:v>
                  </c:pt>
                  <c:pt idx="6">
                    <c:v>Irán</c:v>
                  </c:pt>
                  <c:pt idx="7">
                    <c:v>Alemania</c:v>
                  </c:pt>
                  <c:pt idx="8">
                    <c:v>Colombia</c:v>
                  </c:pt>
                  <c:pt idx="9">
                    <c:v>Italia</c:v>
                  </c:pt>
                  <c:pt idx="10">
                    <c:v>Rusia</c:v>
                  </c:pt>
                  <c:pt idx="11">
                    <c:v>Ucrania</c:v>
                  </c:pt>
                  <c:pt idx="12">
                    <c:v>Filipinas</c:v>
                  </c:pt>
                  <c:pt idx="13">
                    <c:v>Canadá</c:v>
                  </c:pt>
                  <c:pt idx="14">
                    <c:v>Perú</c:v>
                  </c:pt>
                  <c:pt idx="15">
                    <c:v>España</c:v>
                  </c:pt>
                  <c:pt idx="16">
                    <c:v>Países Bajos</c:v>
                  </c:pt>
                  <c:pt idx="17">
                    <c:v>Polonia</c:v>
                  </c:pt>
                  <c:pt idx="18">
                    <c:v>Irak</c:v>
                  </c:pt>
                  <c:pt idx="19">
                    <c:v>Chile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  <c:extLst/>
            </c:multiLvlStrRef>
          </c:cat>
          <c:val>
            <c:numRef>
              <c:f>'Variación de casos'!$C$3:$C$22</c:f>
              <c:numCache>
                <c:formatCode>#,##0</c:formatCode>
                <c:ptCount val="20"/>
                <c:pt idx="0">
                  <c:v>2597887</c:v>
                </c:pt>
                <c:pt idx="1">
                  <c:v>417760</c:v>
                </c:pt>
                <c:pt idx="2">
                  <c:v>363150</c:v>
                </c:pt>
                <c:pt idx="3">
                  <c:v>257992</c:v>
                </c:pt>
                <c:pt idx="4">
                  <c:v>168780</c:v>
                </c:pt>
                <c:pt idx="5">
                  <c:v>147993</c:v>
                </c:pt>
                <c:pt idx="6">
                  <c:v>139118</c:v>
                </c:pt>
                <c:pt idx="7">
                  <c:v>126186</c:v>
                </c:pt>
                <c:pt idx="8">
                  <c:v>120472</c:v>
                </c:pt>
                <c:pt idx="9">
                  <c:v>86098</c:v>
                </c:pt>
                <c:pt idx="10">
                  <c:v>60769</c:v>
                </c:pt>
                <c:pt idx="11">
                  <c:v>60745</c:v>
                </c:pt>
                <c:pt idx="12">
                  <c:v>57276</c:v>
                </c:pt>
                <c:pt idx="13">
                  <c:v>55031</c:v>
                </c:pt>
                <c:pt idx="14">
                  <c:v>50765</c:v>
                </c:pt>
                <c:pt idx="15">
                  <c:v>50057</c:v>
                </c:pt>
                <c:pt idx="16">
                  <c:v>48983</c:v>
                </c:pt>
                <c:pt idx="17">
                  <c:v>46984</c:v>
                </c:pt>
                <c:pt idx="18">
                  <c:v>45078</c:v>
                </c:pt>
                <c:pt idx="19">
                  <c:v>41944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94F1-4A35-B3CB-DF80D1B2ED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1"/>
        <c:overlap val="-27"/>
        <c:axId val="2014711264"/>
        <c:axId val="2014710432"/>
      </c:barChart>
      <c:lineChart>
        <c:grouping val="standard"/>
        <c:varyColors val="0"/>
        <c:ser>
          <c:idx val="1"/>
          <c:order val="1"/>
          <c:tx>
            <c:v>% Variación casos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7228871962277847E-2"/>
                  <c:y val="0.103359173126614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F1-4A35-B3CB-DF80D1B2ED05}"/>
                </c:ext>
              </c:extLst>
            </c:dLbl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'Variación de casos'!$A$3:$B$22</c:f>
              <c:multiLvlStrCache>
                <c:ptCount val="20"/>
                <c:lvl>
                  <c:pt idx="0">
                    <c:v>India</c:v>
                  </c:pt>
                  <c:pt idx="1">
                    <c:v>Brasil</c:v>
                  </c:pt>
                  <c:pt idx="2">
                    <c:v>EEUU</c:v>
                  </c:pt>
                  <c:pt idx="3">
                    <c:v>Turquía</c:v>
                  </c:pt>
                  <c:pt idx="4">
                    <c:v>Francia</c:v>
                  </c:pt>
                  <c:pt idx="5">
                    <c:v>Argentina</c:v>
                  </c:pt>
                  <c:pt idx="6">
                    <c:v>Irán</c:v>
                  </c:pt>
                  <c:pt idx="7">
                    <c:v>Alemania</c:v>
                  </c:pt>
                  <c:pt idx="8">
                    <c:v>Colombia</c:v>
                  </c:pt>
                  <c:pt idx="9">
                    <c:v>Italia</c:v>
                  </c:pt>
                  <c:pt idx="10">
                    <c:v>Rusia</c:v>
                  </c:pt>
                  <c:pt idx="11">
                    <c:v>Ucrania</c:v>
                  </c:pt>
                  <c:pt idx="12">
                    <c:v>Filipinas</c:v>
                  </c:pt>
                  <c:pt idx="13">
                    <c:v>Canadá</c:v>
                  </c:pt>
                  <c:pt idx="14">
                    <c:v>Perú</c:v>
                  </c:pt>
                  <c:pt idx="15">
                    <c:v>España</c:v>
                  </c:pt>
                  <c:pt idx="16">
                    <c:v>Países Bajos</c:v>
                  </c:pt>
                  <c:pt idx="17">
                    <c:v>Polonia</c:v>
                  </c:pt>
                  <c:pt idx="18">
                    <c:v>Irak</c:v>
                  </c:pt>
                  <c:pt idx="19">
                    <c:v>Chile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  <c:extLst/>
            </c:multiLvlStrRef>
          </c:cat>
          <c:val>
            <c:numRef>
              <c:f>'Variación de casos'!$D$3:$D$22</c:f>
              <c:numCache>
                <c:formatCode>0%</c:formatCode>
                <c:ptCount val="20"/>
                <c:pt idx="0">
                  <c:v>0.2</c:v>
                </c:pt>
                <c:pt idx="1">
                  <c:v>0.02</c:v>
                </c:pt>
                <c:pt idx="2">
                  <c:v>-0.14000000000000001</c:v>
                </c:pt>
                <c:pt idx="3">
                  <c:v>-0.32</c:v>
                </c:pt>
                <c:pt idx="4">
                  <c:v>-0.21</c:v>
                </c:pt>
                <c:pt idx="5">
                  <c:v>-0.12</c:v>
                </c:pt>
                <c:pt idx="6">
                  <c:v>-0.14000000000000001</c:v>
                </c:pt>
                <c:pt idx="7">
                  <c:v>-0.15</c:v>
                </c:pt>
                <c:pt idx="8">
                  <c:v>-6.0000000000000001E-3</c:v>
                </c:pt>
                <c:pt idx="9">
                  <c:v>-0.06</c:v>
                </c:pt>
                <c:pt idx="10">
                  <c:v>7.0000000000000001E-3</c:v>
                </c:pt>
                <c:pt idx="11">
                  <c:v>-0.25</c:v>
                </c:pt>
                <c:pt idx="12">
                  <c:v>-0.1</c:v>
                </c:pt>
                <c:pt idx="13">
                  <c:v>-0.05</c:v>
                </c:pt>
                <c:pt idx="14">
                  <c:v>-0.1</c:v>
                </c:pt>
                <c:pt idx="15">
                  <c:v>-0.18</c:v>
                </c:pt>
                <c:pt idx="16">
                  <c:v>-0.15</c:v>
                </c:pt>
                <c:pt idx="17">
                  <c:v>-0.38</c:v>
                </c:pt>
                <c:pt idx="18">
                  <c:v>-0.17</c:v>
                </c:pt>
                <c:pt idx="19">
                  <c:v>-0.08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94F1-4A35-B3CB-DF80D1B2ED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14712096"/>
        <c:axId val="2014708352"/>
      </c:lineChart>
      <c:catAx>
        <c:axId val="201471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014710432"/>
        <c:crosses val="autoZero"/>
        <c:auto val="1"/>
        <c:lblAlgn val="ctr"/>
        <c:lblOffset val="100"/>
        <c:noMultiLvlLbl val="0"/>
      </c:catAx>
      <c:valAx>
        <c:axId val="201471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014711264"/>
        <c:crosses val="autoZero"/>
        <c:crossBetween val="between"/>
      </c:valAx>
      <c:valAx>
        <c:axId val="201470835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014712096"/>
        <c:crosses val="max"/>
        <c:crossBetween val="between"/>
      </c:valAx>
      <c:catAx>
        <c:axId val="2014712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4708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7184813550223625E-2"/>
          <c:y val="1.6159222374343543E-2"/>
          <c:w val="0.88027960369260627"/>
          <c:h val="0.68522562217233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'Variacion fallecidos'!$C$1</c:f>
              <c:strCache>
                <c:ptCount val="1"/>
                <c:pt idx="0">
                  <c:v>Muertes en los últimos 7 días</c:v>
                </c:pt>
              </c:strCache>
            </c:strRef>
          </c:tx>
          <c:spPr>
            <a:gradFill>
              <a:gsLst>
                <a:gs pos="0">
                  <a:schemeClr val="tx2">
                    <a:lumMod val="75000"/>
                    <a:alpha val="68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11085">
                  <a:srgbClr val="455266"/>
                </a:gs>
                <a:gs pos="44696">
                  <a:srgbClr val="7B8DA9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glow>
                <a:schemeClr val="accent1">
                  <a:alpha val="40000"/>
                </a:schemeClr>
              </a:glow>
              <a:outerShdw blurRad="50800" dist="50800" dir="5760000" sx="104000" sy="104000" algn="ctr" rotWithShape="0">
                <a:srgbClr val="000000">
                  <a:alpha val="43137"/>
                </a:srgbClr>
              </a:outerShdw>
              <a:softEdge rad="965200"/>
            </a:effectLst>
            <a:scene3d>
              <a:camera prst="orthographicFront"/>
              <a:lightRig rig="freezing" dir="t">
                <a:rot lat="0" lon="0" rev="1200000"/>
              </a:lightRig>
            </a:scene3d>
            <a:sp3d prstMaterial="flat">
              <a:bevelT w="546100" h="876300" prst="slope"/>
              <a:bevelB w="463550" h="203200" prst="artDeco"/>
            </a:sp3d>
          </c:spPr>
          <c:invertIfNegative val="0"/>
          <c:dLbls>
            <c:dLbl>
              <c:idx val="2"/>
              <c:layout>
                <c:manualLayout>
                  <c:x val="3.2916665370734959E-3"/>
                  <c:y val="-0.226501959261536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41-4432-9E08-AA0C71083988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'Variacion fallecidos'!$A$3:$B$22</c:f>
              <c:multiLvlStrCache>
                <c:ptCount val="20"/>
                <c:lvl>
                  <c:pt idx="0">
                    <c:v>India</c:v>
                  </c:pt>
                  <c:pt idx="1">
                    <c:v>Brasil</c:v>
                  </c:pt>
                  <c:pt idx="2">
                    <c:v>EEUU</c:v>
                  </c:pt>
                  <c:pt idx="3">
                    <c:v>Colombia</c:v>
                  </c:pt>
                  <c:pt idx="4">
                    <c:v>Irán</c:v>
                  </c:pt>
                  <c:pt idx="5">
                    <c:v>Polonia</c:v>
                  </c:pt>
                  <c:pt idx="6">
                    <c:v>Argentina</c:v>
                  </c:pt>
                  <c:pt idx="7">
                    <c:v>Rusia</c:v>
                  </c:pt>
                  <c:pt idx="8">
                    <c:v>Turquía</c:v>
                  </c:pt>
                  <c:pt idx="9">
                    <c:v>Perú</c:v>
                  </c:pt>
                  <c:pt idx="10">
                    <c:v>Ucrania</c:v>
                  </c:pt>
                  <c:pt idx="11">
                    <c:v>Italia</c:v>
                  </c:pt>
                  <c:pt idx="12">
                    <c:v>Francia</c:v>
                  </c:pt>
                  <c:pt idx="13">
                    <c:v>Alemania</c:v>
                  </c:pt>
                  <c:pt idx="14">
                    <c:v>Chile</c:v>
                  </c:pt>
                  <c:pt idx="15">
                    <c:v>Filipinas</c:v>
                  </c:pt>
                  <c:pt idx="16">
                    <c:v>España</c:v>
                  </c:pt>
                  <c:pt idx="17">
                    <c:v>Canadá</c:v>
                  </c:pt>
                  <c:pt idx="18">
                    <c:v>Irak</c:v>
                  </c:pt>
                  <c:pt idx="19">
                    <c:v>Países Bajos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'Variacion fallecidos'!$C$3:$C$22</c:f>
              <c:numCache>
                <c:formatCode>#,##0</c:formatCode>
                <c:ptCount val="20"/>
                <c:pt idx="0">
                  <c:v>23213</c:v>
                </c:pt>
                <c:pt idx="1">
                  <c:v>16956</c:v>
                </c:pt>
                <c:pt idx="2">
                  <c:v>5012</c:v>
                </c:pt>
                <c:pt idx="3">
                  <c:v>3329</c:v>
                </c:pt>
                <c:pt idx="4">
                  <c:v>2970</c:v>
                </c:pt>
                <c:pt idx="5">
                  <c:v>2702</c:v>
                </c:pt>
                <c:pt idx="6">
                  <c:v>2622</c:v>
                </c:pt>
                <c:pt idx="7">
                  <c:v>2620</c:v>
                </c:pt>
                <c:pt idx="8">
                  <c:v>2493</c:v>
                </c:pt>
                <c:pt idx="9">
                  <c:v>2349</c:v>
                </c:pt>
                <c:pt idx="10">
                  <c:v>2344</c:v>
                </c:pt>
                <c:pt idx="11">
                  <c:v>2012</c:v>
                </c:pt>
                <c:pt idx="12">
                  <c:v>1993</c:v>
                </c:pt>
                <c:pt idx="13">
                  <c:v>1508</c:v>
                </c:pt>
                <c:pt idx="14" formatCode="General">
                  <c:v>715</c:v>
                </c:pt>
                <c:pt idx="15">
                  <c:v>680</c:v>
                </c:pt>
                <c:pt idx="16">
                  <c:v>576</c:v>
                </c:pt>
                <c:pt idx="17">
                  <c:v>334</c:v>
                </c:pt>
                <c:pt idx="18" formatCode="General">
                  <c:v>281</c:v>
                </c:pt>
                <c:pt idx="19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41-4432-9E08-AA0C71083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axId val="426882240"/>
        <c:axId val="426890976"/>
        <c:extLst/>
      </c:barChart>
      <c:lineChart>
        <c:grouping val="standard"/>
        <c:varyColors val="0"/>
        <c:ser>
          <c:idx val="1"/>
          <c:order val="1"/>
          <c:tx>
            <c:strRef>
              <c:f>'Variacion fallecidos'!$D$1</c:f>
              <c:strCache>
                <c:ptCount val="1"/>
                <c:pt idx="0">
                  <c:v>Variación semanal del porcentaje de mortalidad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1.0772545398584209E-2"/>
                  <c:y val="-7.941573120012470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41-4432-9E08-AA0C71083988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'Variacion fallecidos'!$A$3:$B$22</c:f>
              <c:multiLvlStrCache>
                <c:ptCount val="20"/>
                <c:lvl>
                  <c:pt idx="0">
                    <c:v>India</c:v>
                  </c:pt>
                  <c:pt idx="1">
                    <c:v>Brasil</c:v>
                  </c:pt>
                  <c:pt idx="2">
                    <c:v>EEUU</c:v>
                  </c:pt>
                  <c:pt idx="3">
                    <c:v>Colombia</c:v>
                  </c:pt>
                  <c:pt idx="4">
                    <c:v>Irán</c:v>
                  </c:pt>
                  <c:pt idx="5">
                    <c:v>Polonia</c:v>
                  </c:pt>
                  <c:pt idx="6">
                    <c:v>Argentina</c:v>
                  </c:pt>
                  <c:pt idx="7">
                    <c:v>Rusia</c:v>
                  </c:pt>
                  <c:pt idx="8">
                    <c:v>Turquía</c:v>
                  </c:pt>
                  <c:pt idx="9">
                    <c:v>Perú</c:v>
                  </c:pt>
                  <c:pt idx="10">
                    <c:v>Ucrania</c:v>
                  </c:pt>
                  <c:pt idx="11">
                    <c:v>Italia</c:v>
                  </c:pt>
                  <c:pt idx="12">
                    <c:v>Francia</c:v>
                  </c:pt>
                  <c:pt idx="13">
                    <c:v>Alemania</c:v>
                  </c:pt>
                  <c:pt idx="14">
                    <c:v>Chile</c:v>
                  </c:pt>
                  <c:pt idx="15">
                    <c:v>Filipinas</c:v>
                  </c:pt>
                  <c:pt idx="16">
                    <c:v>España</c:v>
                  </c:pt>
                  <c:pt idx="17">
                    <c:v>Canadá</c:v>
                  </c:pt>
                  <c:pt idx="18">
                    <c:v>Irak</c:v>
                  </c:pt>
                  <c:pt idx="19">
                    <c:v>Países Bajos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'Variacion fallecidos'!$D$3:$D$22</c:f>
              <c:numCache>
                <c:formatCode>0%</c:formatCode>
                <c:ptCount val="20"/>
                <c:pt idx="0">
                  <c:v>0.53</c:v>
                </c:pt>
                <c:pt idx="1">
                  <c:v>-0.04</c:v>
                </c:pt>
                <c:pt idx="2">
                  <c:v>-0.02</c:v>
                </c:pt>
                <c:pt idx="3">
                  <c:v>0.13</c:v>
                </c:pt>
                <c:pt idx="4">
                  <c:v>0.06</c:v>
                </c:pt>
                <c:pt idx="5">
                  <c:v>-0.2</c:v>
                </c:pt>
                <c:pt idx="6">
                  <c:v>0.14000000000000001</c:v>
                </c:pt>
                <c:pt idx="7">
                  <c:v>-0.03</c:v>
                </c:pt>
                <c:pt idx="8">
                  <c:v>0.04</c:v>
                </c:pt>
                <c:pt idx="9">
                  <c:v>-0.11</c:v>
                </c:pt>
                <c:pt idx="10">
                  <c:v>-0.08</c:v>
                </c:pt>
                <c:pt idx="11">
                  <c:v>-0.14000000000000001</c:v>
                </c:pt>
                <c:pt idx="12">
                  <c:v>-0.06</c:v>
                </c:pt>
                <c:pt idx="13">
                  <c:v>-0.1</c:v>
                </c:pt>
                <c:pt idx="14">
                  <c:v>0.04</c:v>
                </c:pt>
                <c:pt idx="15">
                  <c:v>-0.21</c:v>
                </c:pt>
                <c:pt idx="16">
                  <c:v>-7.0000000000000007E-2</c:v>
                </c:pt>
                <c:pt idx="17">
                  <c:v>-0.01</c:v>
                </c:pt>
                <c:pt idx="18">
                  <c:v>0.04</c:v>
                </c:pt>
                <c:pt idx="19">
                  <c:v>-0.02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5F41-4432-9E08-AA0C71083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914879"/>
        <c:axId val="438931935"/>
      </c:lineChart>
      <c:catAx>
        <c:axId val="42688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426890976"/>
        <c:crosses val="autoZero"/>
        <c:auto val="1"/>
        <c:lblAlgn val="ctr"/>
        <c:lblOffset val="100"/>
        <c:noMultiLvlLbl val="0"/>
      </c:catAx>
      <c:valAx>
        <c:axId val="42689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426882240"/>
        <c:crosses val="autoZero"/>
        <c:crossBetween val="between"/>
      </c:valAx>
      <c:valAx>
        <c:axId val="438931935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438914879"/>
        <c:crosses val="max"/>
        <c:crossBetween val="between"/>
      </c:valAx>
      <c:catAx>
        <c:axId val="4389148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89319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1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Casos Confirmados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'Casos confirmados'!$A$3:$B$22</c:f>
              <c:multiLvlStrCache>
                <c:ptCount val="20"/>
                <c:lvl>
                  <c:pt idx="0">
                    <c:v>EEUU</c:v>
                  </c:pt>
                  <c:pt idx="1">
                    <c:v>India</c:v>
                  </c:pt>
                  <c:pt idx="2">
                    <c:v>Brasil</c:v>
                  </c:pt>
                  <c:pt idx="3">
                    <c:v>Francia</c:v>
                  </c:pt>
                  <c:pt idx="4">
                    <c:v>Turquía</c:v>
                  </c:pt>
                  <c:pt idx="5">
                    <c:v>Rusia</c:v>
                  </c:pt>
                  <c:pt idx="6">
                    <c:v>Reino Unido</c:v>
                  </c:pt>
                  <c:pt idx="7">
                    <c:v>Italia</c:v>
                  </c:pt>
                  <c:pt idx="8">
                    <c:v>España</c:v>
                  </c:pt>
                  <c:pt idx="9">
                    <c:v>Alemania</c:v>
                  </c:pt>
                  <c:pt idx="10">
                    <c:v>Argentina</c:v>
                  </c:pt>
                  <c:pt idx="11">
                    <c:v>Colombia</c:v>
                  </c:pt>
                  <c:pt idx="12">
                    <c:v>Polonia</c:v>
                  </c:pt>
                  <c:pt idx="13">
                    <c:v>Irán</c:v>
                  </c:pt>
                  <c:pt idx="14">
                    <c:v>México</c:v>
                  </c:pt>
                  <c:pt idx="15">
                    <c:v>Ucrania</c:v>
                  </c:pt>
                  <c:pt idx="16">
                    <c:v>Perú</c:v>
                  </c:pt>
                  <c:pt idx="17">
                    <c:v>Indonesia</c:v>
                  </c:pt>
                  <c:pt idx="18">
                    <c:v>República Checa</c:v>
                  </c:pt>
                  <c:pt idx="19">
                    <c:v>Suráfrica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'Casos confirmados'!$C$3:$C$22</c:f>
              <c:numCache>
                <c:formatCode>#,##0</c:formatCode>
                <c:ptCount val="20"/>
                <c:pt idx="0">
                  <c:v>33179439</c:v>
                </c:pt>
                <c:pt idx="1">
                  <c:v>19919715</c:v>
                </c:pt>
                <c:pt idx="2">
                  <c:v>14754910</c:v>
                </c:pt>
                <c:pt idx="3">
                  <c:v>5652247</c:v>
                </c:pt>
                <c:pt idx="4">
                  <c:v>4875388</c:v>
                </c:pt>
                <c:pt idx="5">
                  <c:v>4823255</c:v>
                </c:pt>
                <c:pt idx="6">
                  <c:v>4420201</c:v>
                </c:pt>
                <c:pt idx="7">
                  <c:v>4044762</c:v>
                </c:pt>
                <c:pt idx="8">
                  <c:v>3524077</c:v>
                </c:pt>
                <c:pt idx="9">
                  <c:v>3425598</c:v>
                </c:pt>
                <c:pt idx="10">
                  <c:v>3005259</c:v>
                </c:pt>
                <c:pt idx="11">
                  <c:v>2893655</c:v>
                </c:pt>
                <c:pt idx="12">
                  <c:v>2803233</c:v>
                </c:pt>
                <c:pt idx="13">
                  <c:v>2534855</c:v>
                </c:pt>
                <c:pt idx="14">
                  <c:v>2347780</c:v>
                </c:pt>
                <c:pt idx="15">
                  <c:v>2083180</c:v>
                </c:pt>
                <c:pt idx="16">
                  <c:v>1804915</c:v>
                </c:pt>
                <c:pt idx="17">
                  <c:v>1677274</c:v>
                </c:pt>
                <c:pt idx="18">
                  <c:v>1634114</c:v>
                </c:pt>
                <c:pt idx="19">
                  <c:v>1584064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7A-478C-A29E-06FB0A2C0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21"/>
        <c:axId val="1489325807"/>
        <c:axId val="1489307087"/>
      </c:barChart>
      <c:catAx>
        <c:axId val="14893258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glow rad="7366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72000"/>
              </a:srgbClr>
            </a:outerShdw>
            <a:softEdge rad="444500"/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489307087"/>
        <c:crosses val="autoZero"/>
        <c:auto val="1"/>
        <c:lblAlgn val="ctr"/>
        <c:lblOffset val="100"/>
        <c:noMultiLvlLbl val="0"/>
      </c:catAx>
      <c:valAx>
        <c:axId val="148930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489325807"/>
        <c:crosses val="max"/>
        <c:crossBetween val="between"/>
      </c:valAx>
      <c:spPr>
        <a:noFill/>
        <a:ln>
          <a:noFill/>
        </a:ln>
        <a:effectLst>
          <a:glow rad="393700">
            <a:schemeClr val="accent1">
              <a:alpha val="40000"/>
            </a:schemeClr>
          </a:glow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5455907936450206"/>
          <c:y val="5.9023534386296019E-2"/>
          <c:w val="0.74733896359750573"/>
          <c:h val="0.89938651110107182"/>
        </c:manualLayout>
      </c:layout>
      <c:bar3DChart>
        <c:barDir val="bar"/>
        <c:grouping val="clustered"/>
        <c:varyColors val="0"/>
        <c:ser>
          <c:idx val="0"/>
          <c:order val="0"/>
          <c:tx>
            <c:v>Casos confirmados por millón hab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'Casos por millón'!$A$3:$B$30</c:f>
              <c:multiLvlStrCache>
                <c:ptCount val="20"/>
                <c:lvl>
                  <c:pt idx="0">
                    <c:v>República Checa</c:v>
                  </c:pt>
                  <c:pt idx="1">
                    <c:v>Eslovenia</c:v>
                  </c:pt>
                  <c:pt idx="2">
                    <c:v>Bahréin</c:v>
                  </c:pt>
                  <c:pt idx="3">
                    <c:v>EEUU</c:v>
                  </c:pt>
                  <c:pt idx="4">
                    <c:v>Suecia</c:v>
                  </c:pt>
                  <c:pt idx="5">
                    <c:v>Lituania</c:v>
                  </c:pt>
                  <c:pt idx="6">
                    <c:v>Estonia</c:v>
                  </c:pt>
                  <c:pt idx="7">
                    <c:v>Israel</c:v>
                  </c:pt>
                  <c:pt idx="8">
                    <c:v>Países Bajos</c:v>
                  </c:pt>
                  <c:pt idx="9">
                    <c:v>Francia</c:v>
                  </c:pt>
                  <c:pt idx="10">
                    <c:v>Bélgica</c:v>
                  </c:pt>
                  <c:pt idx="11">
                    <c:v>Panamá</c:v>
                  </c:pt>
                  <c:pt idx="12">
                    <c:v>Portugal</c:v>
                  </c:pt>
                  <c:pt idx="13">
                    <c:v>Croacia</c:v>
                  </c:pt>
                  <c:pt idx="14">
                    <c:v>Hungría</c:v>
                  </c:pt>
                  <c:pt idx="15">
                    <c:v>Serbia</c:v>
                  </c:pt>
                  <c:pt idx="16">
                    <c:v>Georgia</c:v>
                  </c:pt>
                  <c:pt idx="17">
                    <c:v>Líbano</c:v>
                  </c:pt>
                  <c:pt idx="18">
                    <c:v>Suiza</c:v>
                  </c:pt>
                  <c:pt idx="19">
                    <c:v>España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'Casos por millón'!$C$5:$C$30</c:f>
              <c:numCache>
                <c:formatCode>#,##0</c:formatCode>
                <c:ptCount val="20"/>
                <c:pt idx="0">
                  <c:v>152357</c:v>
                </c:pt>
                <c:pt idx="1">
                  <c:v>116234</c:v>
                </c:pt>
                <c:pt idx="2">
                  <c:v>102433</c:v>
                </c:pt>
                <c:pt idx="3">
                  <c:v>99751</c:v>
                </c:pt>
                <c:pt idx="4">
                  <c:v>95905</c:v>
                </c:pt>
                <c:pt idx="5">
                  <c:v>92803</c:v>
                </c:pt>
                <c:pt idx="6">
                  <c:v>92433</c:v>
                </c:pt>
                <c:pt idx="7">
                  <c:v>91171</c:v>
                </c:pt>
                <c:pt idx="8">
                  <c:v>87823</c:v>
                </c:pt>
                <c:pt idx="9">
                  <c:v>86434</c:v>
                </c:pt>
                <c:pt idx="10">
                  <c:v>85407</c:v>
                </c:pt>
                <c:pt idx="11">
                  <c:v>83465</c:v>
                </c:pt>
                <c:pt idx="12">
                  <c:v>82313</c:v>
                </c:pt>
                <c:pt idx="13">
                  <c:v>82068</c:v>
                </c:pt>
                <c:pt idx="14">
                  <c:v>81214</c:v>
                </c:pt>
                <c:pt idx="15">
                  <c:v>79459</c:v>
                </c:pt>
                <c:pt idx="16">
                  <c:v>78449</c:v>
                </c:pt>
                <c:pt idx="17">
                  <c:v>77679</c:v>
                </c:pt>
                <c:pt idx="18">
                  <c:v>75795</c:v>
                </c:pt>
                <c:pt idx="19">
                  <c:v>75349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3375-46DC-B82C-B3BFACBF2D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5"/>
        <c:shape val="box"/>
        <c:axId val="722184671"/>
        <c:axId val="652656335"/>
        <c:axId val="0"/>
      </c:bar3DChart>
      <c:catAx>
        <c:axId val="722184671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Países</a:t>
                </a:r>
              </a:p>
            </c:rich>
          </c:tx>
          <c:layout>
            <c:manualLayout>
              <c:xMode val="edge"/>
              <c:yMode val="edge"/>
              <c:x val="2.187500044855234E-2"/>
              <c:y val="0.43926527164808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652656335"/>
        <c:crosses val="autoZero"/>
        <c:auto val="1"/>
        <c:lblAlgn val="ctr"/>
        <c:lblOffset val="100"/>
        <c:noMultiLvlLbl val="0"/>
      </c:catAx>
      <c:valAx>
        <c:axId val="6526563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Casos por millón hab</a:t>
                </a:r>
              </a:p>
            </c:rich>
          </c:tx>
          <c:layout>
            <c:manualLayout>
              <c:xMode val="edge"/>
              <c:yMode val="edge"/>
              <c:x val="0.53029954439952609"/>
              <c:y val="0.944374484777850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P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722184671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 prstMaterial="metal">
      <a:bevelT w="165100" prst="coolSlant"/>
      <a:bevelB w="165100" prst="coolSlant"/>
    </a:sp3d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Fallecidos 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'Fallecidos totales'!$A$3:$B$22</c:f>
              <c:multiLvlStrCache>
                <c:ptCount val="20"/>
                <c:lvl>
                  <c:pt idx="0">
                    <c:v>EEUU</c:v>
                  </c:pt>
                  <c:pt idx="1">
                    <c:v>Brasil</c:v>
                  </c:pt>
                  <c:pt idx="2">
                    <c:v>India</c:v>
                  </c:pt>
                  <c:pt idx="3">
                    <c:v>México</c:v>
                  </c:pt>
                  <c:pt idx="4">
                    <c:v>Reino Unido</c:v>
                  </c:pt>
                  <c:pt idx="5">
                    <c:v>Italia</c:v>
                  </c:pt>
                  <c:pt idx="6">
                    <c:v>Rusia</c:v>
                  </c:pt>
                  <c:pt idx="7">
                    <c:v>Francia</c:v>
                  </c:pt>
                  <c:pt idx="8">
                    <c:v>Alemania</c:v>
                  </c:pt>
                  <c:pt idx="9">
                    <c:v>España</c:v>
                  </c:pt>
                  <c:pt idx="10">
                    <c:v>Colombia</c:v>
                  </c:pt>
                  <c:pt idx="11">
                    <c:v>Irán</c:v>
                  </c:pt>
                  <c:pt idx="12">
                    <c:v>Polonia</c:v>
                  </c:pt>
                  <c:pt idx="13">
                    <c:v>Argentina</c:v>
                  </c:pt>
                  <c:pt idx="14">
                    <c:v>Perú</c:v>
                  </c:pt>
                  <c:pt idx="15">
                    <c:v>Suráfrica</c:v>
                  </c:pt>
                  <c:pt idx="16">
                    <c:v>Indonesia</c:v>
                  </c:pt>
                  <c:pt idx="17">
                    <c:v>Ucrania</c:v>
                  </c:pt>
                  <c:pt idx="18">
                    <c:v>Turquía</c:v>
                  </c:pt>
                  <c:pt idx="19">
                    <c:v>República Checa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'Fallecidos totales'!$C$3:$C$22</c:f>
              <c:numCache>
                <c:formatCode>#,##0</c:formatCode>
                <c:ptCount val="20"/>
                <c:pt idx="0">
                  <c:v>591062</c:v>
                </c:pt>
                <c:pt idx="1">
                  <c:v>407775</c:v>
                </c:pt>
                <c:pt idx="2">
                  <c:v>218945</c:v>
                </c:pt>
                <c:pt idx="3">
                  <c:v>217168</c:v>
                </c:pt>
                <c:pt idx="4">
                  <c:v>127538</c:v>
                </c:pt>
                <c:pt idx="5">
                  <c:v>121177</c:v>
                </c:pt>
                <c:pt idx="6">
                  <c:v>110862</c:v>
                </c:pt>
                <c:pt idx="7">
                  <c:v>104819</c:v>
                </c:pt>
                <c:pt idx="8">
                  <c:v>83826</c:v>
                </c:pt>
                <c:pt idx="9">
                  <c:v>78216</c:v>
                </c:pt>
                <c:pt idx="10">
                  <c:v>74700</c:v>
                </c:pt>
                <c:pt idx="11">
                  <c:v>72484</c:v>
                </c:pt>
                <c:pt idx="12">
                  <c:v>68068</c:v>
                </c:pt>
                <c:pt idx="13">
                  <c:v>64252</c:v>
                </c:pt>
                <c:pt idx="14">
                  <c:v>61789</c:v>
                </c:pt>
                <c:pt idx="15">
                  <c:v>54417</c:v>
                </c:pt>
                <c:pt idx="16">
                  <c:v>45796</c:v>
                </c:pt>
                <c:pt idx="17">
                  <c:v>44596</c:v>
                </c:pt>
                <c:pt idx="18">
                  <c:v>40844</c:v>
                </c:pt>
                <c:pt idx="19">
                  <c:v>29343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E9-48A4-ADED-CB55921C52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"/>
        <c:axId val="970762255"/>
        <c:axId val="970764335"/>
      </c:barChart>
      <c:catAx>
        <c:axId val="97076225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970764335"/>
        <c:crosses val="autoZero"/>
        <c:auto val="1"/>
        <c:lblAlgn val="ctr"/>
        <c:lblOffset val="100"/>
        <c:noMultiLvlLbl val="0"/>
      </c:catAx>
      <c:valAx>
        <c:axId val="9707643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970762255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'Fallecidos totales'!$A$3:$B$27</c:f>
              <c:multiLvlStrCache>
                <c:ptCount val="20"/>
                <c:lvl>
                  <c:pt idx="0">
                    <c:v>Hungría</c:v>
                  </c:pt>
                  <c:pt idx="1">
                    <c:v>República Checa</c:v>
                  </c:pt>
                  <c:pt idx="2">
                    <c:v>Bosnia y Herzegovina</c:v>
                  </c:pt>
                  <c:pt idx="3">
                    <c:v>Bulgaria</c:v>
                  </c:pt>
                  <c:pt idx="4">
                    <c:v>Macedonia del Norte</c:v>
                  </c:pt>
                  <c:pt idx="5">
                    <c:v>Eslovaquia</c:v>
                  </c:pt>
                  <c:pt idx="6">
                    <c:v>Bélgica</c:v>
                  </c:pt>
                  <c:pt idx="7">
                    <c:v>Eslovenia</c:v>
                  </c:pt>
                  <c:pt idx="8">
                    <c:v>Italia</c:v>
                  </c:pt>
                  <c:pt idx="9">
                    <c:v>Brasil</c:v>
                  </c:pt>
                  <c:pt idx="10">
                    <c:v>Reino Unido</c:v>
                  </c:pt>
                  <c:pt idx="11">
                    <c:v>Perú</c:v>
                  </c:pt>
                  <c:pt idx="12">
                    <c:v>Polonia</c:v>
                  </c:pt>
                  <c:pt idx="13">
                    <c:v>EEUU</c:v>
                  </c:pt>
                  <c:pt idx="14">
                    <c:v>Croacia</c:v>
                  </c:pt>
                  <c:pt idx="15">
                    <c:v>España</c:v>
                  </c:pt>
                  <c:pt idx="16">
                    <c:v>México</c:v>
                  </c:pt>
                  <c:pt idx="17">
                    <c:v>Portugal</c:v>
                  </c:pt>
                  <c:pt idx="18">
                    <c:v>Francia</c:v>
                  </c:pt>
                  <c:pt idx="19">
                    <c:v>Rumanía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</c:lvl>
              </c:multiLvlStrCache>
            </c:multiLvlStrRef>
          </c:cat>
          <c:val>
            <c:numRef>
              <c:f>'Fallecidos totales'!$C$3:$C$27</c:f>
              <c:numCache>
                <c:formatCode>#,##0</c:formatCode>
                <c:ptCount val="20"/>
                <c:pt idx="0">
                  <c:v>2884</c:v>
                </c:pt>
                <c:pt idx="1">
                  <c:v>2736</c:v>
                </c:pt>
                <c:pt idx="2">
                  <c:v>2620</c:v>
                </c:pt>
                <c:pt idx="3">
                  <c:v>2389</c:v>
                </c:pt>
                <c:pt idx="4">
                  <c:v>2369</c:v>
                </c:pt>
                <c:pt idx="5">
                  <c:v>2154</c:v>
                </c:pt>
                <c:pt idx="6">
                  <c:v>2086</c:v>
                </c:pt>
                <c:pt idx="7">
                  <c:v>2050</c:v>
                </c:pt>
                <c:pt idx="8">
                  <c:v>2007</c:v>
                </c:pt>
                <c:pt idx="9">
                  <c:v>1907</c:v>
                </c:pt>
                <c:pt idx="10">
                  <c:v>1871</c:v>
                </c:pt>
                <c:pt idx="11">
                  <c:v>1853</c:v>
                </c:pt>
                <c:pt idx="12">
                  <c:v>1800</c:v>
                </c:pt>
                <c:pt idx="13">
                  <c:v>1777</c:v>
                </c:pt>
                <c:pt idx="14">
                  <c:v>1759</c:v>
                </c:pt>
                <c:pt idx="15">
                  <c:v>1672</c:v>
                </c:pt>
                <c:pt idx="16">
                  <c:v>1670</c:v>
                </c:pt>
                <c:pt idx="17">
                  <c:v>1669</c:v>
                </c:pt>
                <c:pt idx="18">
                  <c:v>1603</c:v>
                </c:pt>
                <c:pt idx="19">
                  <c:v>1478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78-418B-9B07-E0EC8EA2E8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"/>
        <c:axId val="970762255"/>
        <c:axId val="970764335"/>
      </c:barChart>
      <c:catAx>
        <c:axId val="97076225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970764335"/>
        <c:crosses val="autoZero"/>
        <c:auto val="1"/>
        <c:lblAlgn val="ctr"/>
        <c:lblOffset val="100"/>
        <c:noMultiLvlLbl val="0"/>
      </c:catAx>
      <c:valAx>
        <c:axId val="9707643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970762255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POSITIVIDAD_30042021!$E$1</c:f>
              <c:strCache>
                <c:ptCount val="1"/>
                <c:pt idx="0">
                  <c:v>Indice Positividad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76200" dist="1562100" dir="8940000" algn="ctr" rotWithShape="0">
                <a:schemeClr val="accent1">
                  <a:lumMod val="40000"/>
                  <a:lumOff val="60000"/>
                  <a:alpha val="55000"/>
                </a:schemeClr>
              </a:outerShdw>
            </a:effectLst>
            <a:scene3d>
              <a:camera prst="orthographicFront"/>
              <a:lightRig rig="threePt" dir="t"/>
            </a:scene3d>
            <a:sp3d prstMaterial="dkEdge">
              <a:bevelT w="254000" h="25400" prst="riblet"/>
            </a:sp3d>
          </c:spPr>
          <c:invertIfNegative val="0"/>
          <c:dPt>
            <c:idx val="18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76200" dist="1562100" dir="8940000" algn="ctr" rotWithShape="0">
                  <a:schemeClr val="accent1">
                    <a:lumMod val="40000"/>
                    <a:lumOff val="60000"/>
                    <a:alpha val="55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254000" h="25400" prst="riblet"/>
              </a:sp3d>
            </c:spPr>
            <c:extLst>
              <c:ext xmlns:c16="http://schemas.microsoft.com/office/drawing/2014/chart" uri="{C3380CC4-5D6E-409C-BE32-E72D297353CC}">
                <c16:uniqueId val="{00000001-19AC-480C-B7E5-E4280B2B5E97}"/>
              </c:ext>
            </c:extLst>
          </c:dPt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POSITIVIDAD_30042021!$A$2:$B$28</c:f>
              <c:multiLvlStrCache>
                <c:ptCount val="27"/>
                <c:lvl>
                  <c:pt idx="0">
                    <c:v>UCAYALI</c:v>
                  </c:pt>
                  <c:pt idx="1">
                    <c:v>LORETO</c:v>
                  </c:pt>
                  <c:pt idx="2">
                    <c:v>AMAZONAS</c:v>
                  </c:pt>
                  <c:pt idx="3">
                    <c:v>SAN MARTIN</c:v>
                  </c:pt>
                  <c:pt idx="4">
                    <c:v>PIURA</c:v>
                  </c:pt>
                  <c:pt idx="5">
                    <c:v>AYACUCHO</c:v>
                  </c:pt>
                  <c:pt idx="6">
                    <c:v>ICA</c:v>
                  </c:pt>
                  <c:pt idx="7">
                    <c:v>LA LIBERTAD</c:v>
                  </c:pt>
                  <c:pt idx="8">
                    <c:v>LAMBAYEQUE</c:v>
                  </c:pt>
                  <c:pt idx="9">
                    <c:v>MADRE DE DIOS</c:v>
                  </c:pt>
                  <c:pt idx="10">
                    <c:v>ANCASH</c:v>
                  </c:pt>
                  <c:pt idx="11">
                    <c:v>TUMBES</c:v>
                  </c:pt>
                  <c:pt idx="12">
                    <c:v>LIMA REGIÓN</c:v>
                  </c:pt>
                  <c:pt idx="13">
                    <c:v>HUANUCO</c:v>
                  </c:pt>
                  <c:pt idx="14">
                    <c:v>CAJAMARCA</c:v>
                  </c:pt>
                  <c:pt idx="15">
                    <c:v>CALLAO</c:v>
                  </c:pt>
                  <c:pt idx="16">
                    <c:v>PUNO</c:v>
                  </c:pt>
                  <c:pt idx="17">
                    <c:v>CUSCO</c:v>
                  </c:pt>
                  <c:pt idx="18">
                    <c:v>Promedio Nacional</c:v>
                  </c:pt>
                  <c:pt idx="19">
                    <c:v>JUNIN</c:v>
                  </c:pt>
                  <c:pt idx="20">
                    <c:v>TACNA</c:v>
                  </c:pt>
                  <c:pt idx="21">
                    <c:v>LIMA METROPOLITANA</c:v>
                  </c:pt>
                  <c:pt idx="22">
                    <c:v>APURIMAC</c:v>
                  </c:pt>
                  <c:pt idx="23">
                    <c:v>HUANCAVELICA</c:v>
                  </c:pt>
                  <c:pt idx="24">
                    <c:v>AREQUIPA</c:v>
                  </c:pt>
                  <c:pt idx="25">
                    <c:v>MOQUEGUA</c:v>
                  </c:pt>
                  <c:pt idx="26">
                    <c:v>PASCO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24</c:v>
                  </c:pt>
                  <c:pt idx="25">
                    <c:v>25</c:v>
                  </c:pt>
                  <c:pt idx="26">
                    <c:v>26</c:v>
                  </c:pt>
                </c:lvl>
              </c:multiLvlStrCache>
            </c:multiLvlStrRef>
          </c:cat>
          <c:val>
            <c:numRef>
              <c:f>POSITIVIDAD_30042021!$E$2:$E$28</c:f>
              <c:numCache>
                <c:formatCode>#,##0.00</c:formatCode>
                <c:ptCount val="27"/>
                <c:pt idx="0">
                  <c:v>25.731415485165837</c:v>
                </c:pt>
                <c:pt idx="1">
                  <c:v>23.884812593889283</c:v>
                </c:pt>
                <c:pt idx="2">
                  <c:v>22.513987955409387</c:v>
                </c:pt>
                <c:pt idx="3">
                  <c:v>22.081064068529514</c:v>
                </c:pt>
                <c:pt idx="4">
                  <c:v>21.229277155912797</c:v>
                </c:pt>
                <c:pt idx="5">
                  <c:v>20.51484313373269</c:v>
                </c:pt>
                <c:pt idx="6">
                  <c:v>19.409880988417481</c:v>
                </c:pt>
                <c:pt idx="7">
                  <c:v>18.660408473931245</c:v>
                </c:pt>
                <c:pt idx="8">
                  <c:v>18.598266753724698</c:v>
                </c:pt>
                <c:pt idx="9">
                  <c:v>18.32378368236466</c:v>
                </c:pt>
                <c:pt idx="10">
                  <c:v>18.317569479078262</c:v>
                </c:pt>
                <c:pt idx="11">
                  <c:v>18.247157520251918</c:v>
                </c:pt>
                <c:pt idx="12">
                  <c:v>18.166963667256724</c:v>
                </c:pt>
                <c:pt idx="13">
                  <c:v>18.051765783022219</c:v>
                </c:pt>
                <c:pt idx="14">
                  <c:v>17.692597928243124</c:v>
                </c:pt>
                <c:pt idx="15">
                  <c:v>17.614966872405454</c:v>
                </c:pt>
                <c:pt idx="16">
                  <c:v>17.281646326872458</c:v>
                </c:pt>
                <c:pt idx="17">
                  <c:v>16.549007181443418</c:v>
                </c:pt>
                <c:pt idx="18">
                  <c:v>16.11</c:v>
                </c:pt>
                <c:pt idx="19">
                  <c:v>16.000051702298169</c:v>
                </c:pt>
                <c:pt idx="20">
                  <c:v>15.651085421282692</c:v>
                </c:pt>
                <c:pt idx="21">
                  <c:v>14.747589630584532</c:v>
                </c:pt>
                <c:pt idx="22">
                  <c:v>13.386808528323844</c:v>
                </c:pt>
                <c:pt idx="23">
                  <c:v>13.332858842309687</c:v>
                </c:pt>
                <c:pt idx="24">
                  <c:v>11.421534696786463</c:v>
                </c:pt>
                <c:pt idx="25">
                  <c:v>11.286349873925445</c:v>
                </c:pt>
                <c:pt idx="26">
                  <c:v>10.248548347379877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AC-480C-B7E5-E4280B2B5E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25"/>
        <c:axId val="906628864"/>
        <c:axId val="90663593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POSITIVIDAD_30042021!$C$1</c15:sqref>
                        </c15:formulaRef>
                      </c:ext>
                    </c:extLst>
                    <c:strCache>
                      <c:ptCount val="1"/>
                      <c:pt idx="0">
                        <c:v>Muestras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es-PE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POSITIVIDAD_30042021!$A$2:$B$28</c15:sqref>
                        </c15:formulaRef>
                      </c:ext>
                    </c:extLst>
                    <c:multiLvlStrCache>
                      <c:ptCount val="27"/>
                      <c:lvl>
                        <c:pt idx="0">
                          <c:v>UCAYALI</c:v>
                        </c:pt>
                        <c:pt idx="1">
                          <c:v>LORETO</c:v>
                        </c:pt>
                        <c:pt idx="2">
                          <c:v>AMAZONAS</c:v>
                        </c:pt>
                        <c:pt idx="3">
                          <c:v>SAN MARTIN</c:v>
                        </c:pt>
                        <c:pt idx="4">
                          <c:v>PIURA</c:v>
                        </c:pt>
                        <c:pt idx="5">
                          <c:v>AYACUCHO</c:v>
                        </c:pt>
                        <c:pt idx="6">
                          <c:v>ICA</c:v>
                        </c:pt>
                        <c:pt idx="7">
                          <c:v>LA LIBERTAD</c:v>
                        </c:pt>
                        <c:pt idx="8">
                          <c:v>LAMBAYEQUE</c:v>
                        </c:pt>
                        <c:pt idx="9">
                          <c:v>MADRE DE DIOS</c:v>
                        </c:pt>
                        <c:pt idx="10">
                          <c:v>ANCASH</c:v>
                        </c:pt>
                        <c:pt idx="11">
                          <c:v>TUMBES</c:v>
                        </c:pt>
                        <c:pt idx="12">
                          <c:v>LIMA REGIÓN</c:v>
                        </c:pt>
                        <c:pt idx="13">
                          <c:v>HUANUCO</c:v>
                        </c:pt>
                        <c:pt idx="14">
                          <c:v>CAJAMARCA</c:v>
                        </c:pt>
                        <c:pt idx="15">
                          <c:v>CALLAO</c:v>
                        </c:pt>
                        <c:pt idx="16">
                          <c:v>PUNO</c:v>
                        </c:pt>
                        <c:pt idx="17">
                          <c:v>CUSCO</c:v>
                        </c:pt>
                        <c:pt idx="18">
                          <c:v>Promedio Nacional</c:v>
                        </c:pt>
                        <c:pt idx="19">
                          <c:v>JUNIN</c:v>
                        </c:pt>
                        <c:pt idx="20">
                          <c:v>TACNA</c:v>
                        </c:pt>
                        <c:pt idx="21">
                          <c:v>LIMA METROPOLITANA</c:v>
                        </c:pt>
                        <c:pt idx="22">
                          <c:v>APURIMAC</c:v>
                        </c:pt>
                        <c:pt idx="23">
                          <c:v>HUANCAVELICA</c:v>
                        </c:pt>
                        <c:pt idx="24">
                          <c:v>AREQUIPA</c:v>
                        </c:pt>
                        <c:pt idx="25">
                          <c:v>MOQUEGUA</c:v>
                        </c:pt>
                        <c:pt idx="26">
                          <c:v>PASCO</c:v>
                        </c:pt>
                      </c:lvl>
                      <c:lvl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  <c:pt idx="4">
                          <c:v>5</c:v>
                        </c:pt>
                        <c:pt idx="5">
                          <c:v>6</c:v>
                        </c:pt>
                        <c:pt idx="6">
                          <c:v>7</c:v>
                        </c:pt>
                        <c:pt idx="7">
                          <c:v>8</c:v>
                        </c:pt>
                        <c:pt idx="8">
                          <c:v>9</c:v>
                        </c:pt>
                        <c:pt idx="9">
                          <c:v>10</c:v>
                        </c:pt>
                        <c:pt idx="10">
                          <c:v>11</c:v>
                        </c:pt>
                        <c:pt idx="11">
                          <c:v>12</c:v>
                        </c:pt>
                        <c:pt idx="12">
                          <c:v>13</c:v>
                        </c:pt>
                        <c:pt idx="13">
                          <c:v>14</c:v>
                        </c:pt>
                        <c:pt idx="14">
                          <c:v>15</c:v>
                        </c:pt>
                        <c:pt idx="15">
                          <c:v>16</c:v>
                        </c:pt>
                        <c:pt idx="16">
                          <c:v>17</c:v>
                        </c:pt>
                        <c:pt idx="17">
                          <c:v>18</c:v>
                        </c:pt>
                        <c:pt idx="19">
                          <c:v>19</c:v>
                        </c:pt>
                        <c:pt idx="20">
                          <c:v>20</c:v>
                        </c:pt>
                        <c:pt idx="21">
                          <c:v>21</c:v>
                        </c:pt>
                        <c:pt idx="22">
                          <c:v>22</c:v>
                        </c:pt>
                        <c:pt idx="23">
                          <c:v>23</c:v>
                        </c:pt>
                        <c:pt idx="24">
                          <c:v>24</c:v>
                        </c:pt>
                        <c:pt idx="25">
                          <c:v>25</c:v>
                        </c:pt>
                        <c:pt idx="26">
                          <c:v>26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POSITIVIDAD_30042021!$C$2:$C$27</c15:sqref>
                        </c15:formulaRef>
                      </c:ext>
                    </c:extLst>
                    <c:numCache>
                      <c:formatCode>#,##0</c:formatCode>
                      <c:ptCount val="26"/>
                      <c:pt idx="0">
                        <c:v>116589</c:v>
                      </c:pt>
                      <c:pt idx="1">
                        <c:v>161094</c:v>
                      </c:pt>
                      <c:pt idx="2">
                        <c:v>117065</c:v>
                      </c:pt>
                      <c:pt idx="3">
                        <c:v>182695</c:v>
                      </c:pt>
                      <c:pt idx="4">
                        <c:v>332423</c:v>
                      </c:pt>
                      <c:pt idx="5">
                        <c:v>128039</c:v>
                      </c:pt>
                      <c:pt idx="6">
                        <c:v>251068</c:v>
                      </c:pt>
                      <c:pt idx="7">
                        <c:v>354735</c:v>
                      </c:pt>
                      <c:pt idx="8">
                        <c:v>269552</c:v>
                      </c:pt>
                      <c:pt idx="9">
                        <c:v>69287</c:v>
                      </c:pt>
                      <c:pt idx="10">
                        <c:v>342873</c:v>
                      </c:pt>
                      <c:pt idx="11">
                        <c:v>83202</c:v>
                      </c:pt>
                      <c:pt idx="12">
                        <c:v>337822</c:v>
                      </c:pt>
                      <c:pt idx="13">
                        <c:v>166017</c:v>
                      </c:pt>
                      <c:pt idx="14">
                        <c:v>291540</c:v>
                      </c:pt>
                      <c:pt idx="15">
                        <c:v>520563</c:v>
                      </c:pt>
                      <c:pt idx="16">
                        <c:v>167160</c:v>
                      </c:pt>
                      <c:pt idx="17">
                        <c:v>328207</c:v>
                      </c:pt>
                      <c:pt idx="18">
                        <c:v>11169530</c:v>
                      </c:pt>
                      <c:pt idx="19">
                        <c:v>386830</c:v>
                      </c:pt>
                      <c:pt idx="20">
                        <c:v>149389</c:v>
                      </c:pt>
                      <c:pt idx="21">
                        <c:v>5205115</c:v>
                      </c:pt>
                      <c:pt idx="22">
                        <c:v>144366</c:v>
                      </c:pt>
                      <c:pt idx="23">
                        <c:v>98351</c:v>
                      </c:pt>
                      <c:pt idx="24">
                        <c:v>634223</c:v>
                      </c:pt>
                      <c:pt idx="25">
                        <c:v>205434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19AC-480C-B7E5-E4280B2B5E97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POSITIVIDAD_30042021!$D$1</c15:sqref>
                        </c15:formulaRef>
                      </c:ext>
                    </c:extLst>
                    <c:strCache>
                      <c:ptCount val="1"/>
                      <c:pt idx="0">
                        <c:v>Confirmado (+)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es-PE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POSITIVIDAD_30042021!$A$2:$B$28</c15:sqref>
                        </c15:formulaRef>
                      </c:ext>
                    </c:extLst>
                    <c:multiLvlStrCache>
                      <c:ptCount val="27"/>
                      <c:lvl>
                        <c:pt idx="0">
                          <c:v>UCAYALI</c:v>
                        </c:pt>
                        <c:pt idx="1">
                          <c:v>LORETO</c:v>
                        </c:pt>
                        <c:pt idx="2">
                          <c:v>AMAZONAS</c:v>
                        </c:pt>
                        <c:pt idx="3">
                          <c:v>SAN MARTIN</c:v>
                        </c:pt>
                        <c:pt idx="4">
                          <c:v>PIURA</c:v>
                        </c:pt>
                        <c:pt idx="5">
                          <c:v>AYACUCHO</c:v>
                        </c:pt>
                        <c:pt idx="6">
                          <c:v>ICA</c:v>
                        </c:pt>
                        <c:pt idx="7">
                          <c:v>LA LIBERTAD</c:v>
                        </c:pt>
                        <c:pt idx="8">
                          <c:v>LAMBAYEQUE</c:v>
                        </c:pt>
                        <c:pt idx="9">
                          <c:v>MADRE DE DIOS</c:v>
                        </c:pt>
                        <c:pt idx="10">
                          <c:v>ANCASH</c:v>
                        </c:pt>
                        <c:pt idx="11">
                          <c:v>TUMBES</c:v>
                        </c:pt>
                        <c:pt idx="12">
                          <c:v>LIMA REGIÓN</c:v>
                        </c:pt>
                        <c:pt idx="13">
                          <c:v>HUANUCO</c:v>
                        </c:pt>
                        <c:pt idx="14">
                          <c:v>CAJAMARCA</c:v>
                        </c:pt>
                        <c:pt idx="15">
                          <c:v>CALLAO</c:v>
                        </c:pt>
                        <c:pt idx="16">
                          <c:v>PUNO</c:v>
                        </c:pt>
                        <c:pt idx="17">
                          <c:v>CUSCO</c:v>
                        </c:pt>
                        <c:pt idx="18">
                          <c:v>Promedio Nacional</c:v>
                        </c:pt>
                        <c:pt idx="19">
                          <c:v>JUNIN</c:v>
                        </c:pt>
                        <c:pt idx="20">
                          <c:v>TACNA</c:v>
                        </c:pt>
                        <c:pt idx="21">
                          <c:v>LIMA METROPOLITANA</c:v>
                        </c:pt>
                        <c:pt idx="22">
                          <c:v>APURIMAC</c:v>
                        </c:pt>
                        <c:pt idx="23">
                          <c:v>HUANCAVELICA</c:v>
                        </c:pt>
                        <c:pt idx="24">
                          <c:v>AREQUIPA</c:v>
                        </c:pt>
                        <c:pt idx="25">
                          <c:v>MOQUEGUA</c:v>
                        </c:pt>
                        <c:pt idx="26">
                          <c:v>PASCO</c:v>
                        </c:pt>
                      </c:lvl>
                      <c:lvl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  <c:pt idx="4">
                          <c:v>5</c:v>
                        </c:pt>
                        <c:pt idx="5">
                          <c:v>6</c:v>
                        </c:pt>
                        <c:pt idx="6">
                          <c:v>7</c:v>
                        </c:pt>
                        <c:pt idx="7">
                          <c:v>8</c:v>
                        </c:pt>
                        <c:pt idx="8">
                          <c:v>9</c:v>
                        </c:pt>
                        <c:pt idx="9">
                          <c:v>10</c:v>
                        </c:pt>
                        <c:pt idx="10">
                          <c:v>11</c:v>
                        </c:pt>
                        <c:pt idx="11">
                          <c:v>12</c:v>
                        </c:pt>
                        <c:pt idx="12">
                          <c:v>13</c:v>
                        </c:pt>
                        <c:pt idx="13">
                          <c:v>14</c:v>
                        </c:pt>
                        <c:pt idx="14">
                          <c:v>15</c:v>
                        </c:pt>
                        <c:pt idx="15">
                          <c:v>16</c:v>
                        </c:pt>
                        <c:pt idx="16">
                          <c:v>17</c:v>
                        </c:pt>
                        <c:pt idx="17">
                          <c:v>18</c:v>
                        </c:pt>
                        <c:pt idx="19">
                          <c:v>19</c:v>
                        </c:pt>
                        <c:pt idx="20">
                          <c:v>20</c:v>
                        </c:pt>
                        <c:pt idx="21">
                          <c:v>21</c:v>
                        </c:pt>
                        <c:pt idx="22">
                          <c:v>22</c:v>
                        </c:pt>
                        <c:pt idx="23">
                          <c:v>23</c:v>
                        </c:pt>
                        <c:pt idx="24">
                          <c:v>24</c:v>
                        </c:pt>
                        <c:pt idx="25">
                          <c:v>25</c:v>
                        </c:pt>
                        <c:pt idx="26">
                          <c:v>26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POSITIVIDAD_30042021!$D$2:$D$27</c15:sqref>
                        </c15:formulaRef>
                      </c:ext>
                    </c:extLst>
                    <c:numCache>
                      <c:formatCode>#,##0</c:formatCode>
                      <c:ptCount val="26"/>
                      <c:pt idx="0">
                        <c:v>30000</c:v>
                      </c:pt>
                      <c:pt idx="1">
                        <c:v>38477</c:v>
                      </c:pt>
                      <c:pt idx="2">
                        <c:v>26356</c:v>
                      </c:pt>
                      <c:pt idx="3">
                        <c:v>40341</c:v>
                      </c:pt>
                      <c:pt idx="4">
                        <c:v>70571</c:v>
                      </c:pt>
                      <c:pt idx="5">
                        <c:v>26267</c:v>
                      </c:pt>
                      <c:pt idx="6">
                        <c:v>48732</c:v>
                      </c:pt>
                      <c:pt idx="7">
                        <c:v>66195</c:v>
                      </c:pt>
                      <c:pt idx="8">
                        <c:v>50132</c:v>
                      </c:pt>
                      <c:pt idx="9">
                        <c:v>12696</c:v>
                      </c:pt>
                      <c:pt idx="10">
                        <c:v>62806</c:v>
                      </c:pt>
                      <c:pt idx="11">
                        <c:v>15182</c:v>
                      </c:pt>
                      <c:pt idx="12">
                        <c:v>61372</c:v>
                      </c:pt>
                      <c:pt idx="13">
                        <c:v>29969</c:v>
                      </c:pt>
                      <c:pt idx="14">
                        <c:v>51581</c:v>
                      </c:pt>
                      <c:pt idx="15">
                        <c:v>91697</c:v>
                      </c:pt>
                      <c:pt idx="16">
                        <c:v>28888</c:v>
                      </c:pt>
                      <c:pt idx="17">
                        <c:v>54315</c:v>
                      </c:pt>
                      <c:pt idx="18">
                        <c:v>1799445</c:v>
                      </c:pt>
                      <c:pt idx="19">
                        <c:v>61893</c:v>
                      </c:pt>
                      <c:pt idx="20">
                        <c:v>23381</c:v>
                      </c:pt>
                      <c:pt idx="21">
                        <c:v>767629</c:v>
                      </c:pt>
                      <c:pt idx="22">
                        <c:v>19326</c:v>
                      </c:pt>
                      <c:pt idx="23">
                        <c:v>13113</c:v>
                      </c:pt>
                      <c:pt idx="24">
                        <c:v>72438</c:v>
                      </c:pt>
                      <c:pt idx="25">
                        <c:v>23186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9AC-480C-B7E5-E4280B2B5E97}"/>
                  </c:ext>
                </c:extLst>
              </c15:ser>
            </c15:filteredBarSeries>
          </c:ext>
        </c:extLst>
      </c:barChart>
      <c:catAx>
        <c:axId val="90662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906635936"/>
        <c:crosses val="autoZero"/>
        <c:auto val="1"/>
        <c:lblAlgn val="ctr"/>
        <c:lblOffset val="100"/>
        <c:noMultiLvlLbl val="0"/>
      </c:catAx>
      <c:valAx>
        <c:axId val="906635936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906628864"/>
        <c:crosses val="max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4770964069980247E-2"/>
          <c:y val="1.4965650918995431E-2"/>
          <c:w val="0.92655122166160342"/>
          <c:h val="0.68495717810467305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Hoja2!$E$1</c:f>
              <c:strCache>
                <c:ptCount val="1"/>
                <c:pt idx="0">
                  <c:v>Total de defunciones  en el Sistema de Vigilancia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Hoja2!$A$2:$B$27</c:f>
              <c:multiLvlStrCache>
                <c:ptCount val="26"/>
                <c:lvl>
                  <c:pt idx="0">
                    <c:v>Cusco</c:v>
                  </c:pt>
                  <c:pt idx="1">
                    <c:v>Huancavelica</c:v>
                  </c:pt>
                  <c:pt idx="2">
                    <c:v>Arequipa</c:v>
                  </c:pt>
                  <c:pt idx="3">
                    <c:v>Puno</c:v>
                  </c:pt>
                  <c:pt idx="4">
                    <c:v>Cajamarca</c:v>
                  </c:pt>
                  <c:pt idx="5">
                    <c:v>Lima Metropolitana</c:v>
                  </c:pt>
                  <c:pt idx="6">
                    <c:v>Huánuco</c:v>
                  </c:pt>
                  <c:pt idx="7">
                    <c:v>Junín</c:v>
                  </c:pt>
                  <c:pt idx="8">
                    <c:v>Apurímac</c:v>
                  </c:pt>
                  <c:pt idx="9">
                    <c:v>Pasco</c:v>
                  </c:pt>
                  <c:pt idx="10">
                    <c:v>Ancash</c:v>
                  </c:pt>
                  <c:pt idx="11">
                    <c:v>Ayacucho</c:v>
                  </c:pt>
                  <c:pt idx="12">
                    <c:v>Lima Región</c:v>
                  </c:pt>
                  <c:pt idx="13">
                    <c:v>Tacna</c:v>
                  </c:pt>
                  <c:pt idx="14">
                    <c:v>Madre  De  Dios</c:v>
                  </c:pt>
                  <c:pt idx="15">
                    <c:v>Callao</c:v>
                  </c:pt>
                  <c:pt idx="16">
                    <c:v>San  Martín</c:v>
                  </c:pt>
                  <c:pt idx="17">
                    <c:v>Tumbes</c:v>
                  </c:pt>
                  <c:pt idx="18">
                    <c:v>La  Libertad</c:v>
                  </c:pt>
                  <c:pt idx="19">
                    <c:v>Ica</c:v>
                  </c:pt>
                  <c:pt idx="20">
                    <c:v>Piura</c:v>
                  </c:pt>
                  <c:pt idx="21">
                    <c:v>Moquegua</c:v>
                  </c:pt>
                  <c:pt idx="22">
                    <c:v>Amazonas</c:v>
                  </c:pt>
                  <c:pt idx="23">
                    <c:v>Lambayeque</c:v>
                  </c:pt>
                  <c:pt idx="24">
                    <c:v>Loreto</c:v>
                  </c:pt>
                  <c:pt idx="25">
                    <c:v>Ucayali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</c:lvl>
              </c:multiLvlStrCache>
              <c:extLst/>
            </c:multiLvlStrRef>
          </c:cat>
          <c:val>
            <c:numRef>
              <c:f>Hoja2!$E$2:$E$27</c:f>
              <c:numCache>
                <c:formatCode>#,##0</c:formatCode>
                <c:ptCount val="26"/>
                <c:pt idx="0">
                  <c:v>1169</c:v>
                </c:pt>
                <c:pt idx="1">
                  <c:v>424</c:v>
                </c:pt>
                <c:pt idx="2">
                  <c:v>2449</c:v>
                </c:pt>
                <c:pt idx="3">
                  <c:v>1064</c:v>
                </c:pt>
                <c:pt idx="4">
                  <c:v>1321</c:v>
                </c:pt>
                <c:pt idx="5">
                  <c:v>27887</c:v>
                </c:pt>
                <c:pt idx="6">
                  <c:v>945</c:v>
                </c:pt>
                <c:pt idx="7">
                  <c:v>2269</c:v>
                </c:pt>
                <c:pt idx="8">
                  <c:v>544</c:v>
                </c:pt>
                <c:pt idx="9">
                  <c:v>381</c:v>
                </c:pt>
                <c:pt idx="10">
                  <c:v>2760</c:v>
                </c:pt>
                <c:pt idx="11">
                  <c:v>846</c:v>
                </c:pt>
                <c:pt idx="12">
                  <c:v>3055</c:v>
                </c:pt>
                <c:pt idx="13">
                  <c:v>864</c:v>
                </c:pt>
                <c:pt idx="14">
                  <c:v>384</c:v>
                </c:pt>
                <c:pt idx="15">
                  <c:v>4637</c:v>
                </c:pt>
                <c:pt idx="16">
                  <c:v>1481</c:v>
                </c:pt>
                <c:pt idx="17">
                  <c:v>812</c:v>
                </c:pt>
                <c:pt idx="18">
                  <c:v>5094</c:v>
                </c:pt>
                <c:pt idx="19">
                  <c:v>4246</c:v>
                </c:pt>
                <c:pt idx="20">
                  <c:v>5897</c:v>
                </c:pt>
                <c:pt idx="21">
                  <c:v>858</c:v>
                </c:pt>
                <c:pt idx="22">
                  <c:v>531</c:v>
                </c:pt>
                <c:pt idx="23">
                  <c:v>3803</c:v>
                </c:pt>
                <c:pt idx="24">
                  <c:v>2954</c:v>
                </c:pt>
                <c:pt idx="25">
                  <c:v>2022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8EC-45DD-B34E-F8B2D99D380B}"/>
            </c:ext>
          </c:extLst>
        </c:ser>
        <c:ser>
          <c:idx val="3"/>
          <c:order val="3"/>
          <c:tx>
            <c:strRef>
              <c:f>Hoja2!$F$1</c:f>
              <c:strCache>
                <c:ptCount val="1"/>
                <c:pt idx="0">
                  <c:v>Defunciones por COVID-19 en el SINADEF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glow" dir="t"/>
            </a:scene3d>
            <a:sp3d prstMaterial="metal">
              <a:bevelB w="165100" prst="coolSlant"/>
            </a:sp3d>
          </c:spPr>
          <c:invertIfNegative val="0"/>
          <c:dLbls>
            <c:dLbl>
              <c:idx val="1"/>
              <c:layout>
                <c:manualLayout>
                  <c:x val="0"/>
                  <c:y val="-1.78560036330641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EC-45DD-B34E-F8B2D99D380B}"/>
                </c:ext>
              </c:extLst>
            </c:dLbl>
            <c:dLbl>
              <c:idx val="6"/>
              <c:layout>
                <c:manualLayout>
                  <c:x val="0"/>
                  <c:y val="-4.46400090826601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EC-45DD-B34E-F8B2D99D380B}"/>
                </c:ext>
              </c:extLst>
            </c:dLbl>
            <c:dLbl>
              <c:idx val="8"/>
              <c:layout>
                <c:manualLayout>
                  <c:x val="-5.7066813282407977E-17"/>
                  <c:y val="-4.01760081743941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EC-45DD-B34E-F8B2D99D380B}"/>
                </c:ext>
              </c:extLst>
            </c:dLbl>
            <c:dLbl>
              <c:idx val="9"/>
              <c:layout>
                <c:manualLayout>
                  <c:x val="0"/>
                  <c:y val="-4.68720095367931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EC-45DD-B34E-F8B2D99D380B}"/>
                </c:ext>
              </c:extLst>
            </c:dLbl>
            <c:dLbl>
              <c:idx val="11"/>
              <c:layout>
                <c:manualLayout>
                  <c:x val="-5.7066813282407977E-17"/>
                  <c:y val="-4.9104009990926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EC-45DD-B34E-F8B2D99D380B}"/>
                </c:ext>
              </c:extLst>
            </c:dLbl>
            <c:dLbl>
              <c:idx val="13"/>
              <c:layout>
                <c:manualLayout>
                  <c:x val="-2.3345784213997384E-3"/>
                  <c:y val="-3.57120072661280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8EC-45DD-B34E-F8B2D99D380B}"/>
                </c:ext>
              </c:extLst>
            </c:dLbl>
            <c:dLbl>
              <c:idx val="14"/>
              <c:layout>
                <c:manualLayout>
                  <c:x val="-2.3345784213997384E-3"/>
                  <c:y val="-2.67840054495961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8EC-45DD-B34E-F8B2D99D380B}"/>
                </c:ext>
              </c:extLst>
            </c:dLbl>
            <c:dLbl>
              <c:idx val="16"/>
              <c:layout>
                <c:manualLayout>
                  <c:x val="0"/>
                  <c:y val="-1.33920027247980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8EC-45DD-B34E-F8B2D99D380B}"/>
                </c:ext>
              </c:extLst>
            </c:dLbl>
            <c:dLbl>
              <c:idx val="17"/>
              <c:layout>
                <c:manualLayout>
                  <c:x val="-7.7819280713325757E-3"/>
                  <c:y val="-1.33920027247981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8EC-45DD-B34E-F8B2D99D380B}"/>
                </c:ext>
              </c:extLst>
            </c:dLbl>
            <c:dLbl>
              <c:idx val="21"/>
              <c:layout>
                <c:manualLayout>
                  <c:x val="0"/>
                  <c:y val="-3.57120072661280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8EC-45DD-B34E-F8B2D99D380B}"/>
                </c:ext>
              </c:extLst>
            </c:dLbl>
            <c:dLbl>
              <c:idx val="22"/>
              <c:layout>
                <c:manualLayout>
                  <c:x val="0"/>
                  <c:y val="-1.33920027247980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8EC-45DD-B34E-F8B2D99D380B}"/>
                </c:ext>
              </c:extLst>
            </c:dLbl>
            <c:dLbl>
              <c:idx val="24"/>
              <c:layout>
                <c:manualLayout>
                  <c:x val="4.75575782158343E-3"/>
                  <c:y val="-4.9104009990926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8EC-45DD-B34E-F8B2D99D380B}"/>
                </c:ext>
              </c:extLst>
            </c:dLbl>
            <c:dLbl>
              <c:idx val="25"/>
              <c:layout>
                <c:manualLayout>
                  <c:x val="-1.1413362656481595E-16"/>
                  <c:y val="-1.56240031789310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8EC-45DD-B34E-F8B2D99D380B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Hoja2!$B$2:$B$27</c:f>
              <c:strCache>
                <c:ptCount val="26"/>
                <c:pt idx="0">
                  <c:v>Cusco</c:v>
                </c:pt>
                <c:pt idx="1">
                  <c:v>Huancavelica</c:v>
                </c:pt>
                <c:pt idx="2">
                  <c:v>Arequipa</c:v>
                </c:pt>
                <c:pt idx="3">
                  <c:v>Puno</c:v>
                </c:pt>
                <c:pt idx="4">
                  <c:v>Cajamarca</c:v>
                </c:pt>
                <c:pt idx="5">
                  <c:v>Lima Metropolitana</c:v>
                </c:pt>
                <c:pt idx="6">
                  <c:v>Huánuco</c:v>
                </c:pt>
                <c:pt idx="7">
                  <c:v>Junín</c:v>
                </c:pt>
                <c:pt idx="8">
                  <c:v>Apurímac</c:v>
                </c:pt>
                <c:pt idx="9">
                  <c:v>Pasco</c:v>
                </c:pt>
                <c:pt idx="10">
                  <c:v>Ancash</c:v>
                </c:pt>
                <c:pt idx="11">
                  <c:v>Ayacucho</c:v>
                </c:pt>
                <c:pt idx="12">
                  <c:v>Lima Región</c:v>
                </c:pt>
                <c:pt idx="13">
                  <c:v>Tacna</c:v>
                </c:pt>
                <c:pt idx="14">
                  <c:v>Madre  De  Dios</c:v>
                </c:pt>
                <c:pt idx="15">
                  <c:v>Callao</c:v>
                </c:pt>
                <c:pt idx="16">
                  <c:v>San  Martín</c:v>
                </c:pt>
                <c:pt idx="17">
                  <c:v>Tumbes</c:v>
                </c:pt>
                <c:pt idx="18">
                  <c:v>La  Libertad</c:v>
                </c:pt>
                <c:pt idx="19">
                  <c:v>Ica</c:v>
                </c:pt>
                <c:pt idx="20">
                  <c:v>Piura</c:v>
                </c:pt>
                <c:pt idx="21">
                  <c:v>Moquegua</c:v>
                </c:pt>
                <c:pt idx="22">
                  <c:v>Amazonas</c:v>
                </c:pt>
                <c:pt idx="23">
                  <c:v>Lambayeque</c:v>
                </c:pt>
                <c:pt idx="24">
                  <c:v>Loreto</c:v>
                </c:pt>
                <c:pt idx="25">
                  <c:v>Ucayali</c:v>
                </c:pt>
              </c:strCache>
              <c:extLst/>
            </c:strRef>
          </c:cat>
          <c:val>
            <c:numRef>
              <c:f>Hoja2!$F$2:$F$27</c:f>
              <c:numCache>
                <c:formatCode>#,##0</c:formatCode>
                <c:ptCount val="26"/>
                <c:pt idx="0">
                  <c:v>4353</c:v>
                </c:pt>
                <c:pt idx="1">
                  <c:v>1363</c:v>
                </c:pt>
                <c:pt idx="2">
                  <c:v>7373</c:v>
                </c:pt>
                <c:pt idx="3">
                  <c:v>3126</c:v>
                </c:pt>
                <c:pt idx="4">
                  <c:v>3465</c:v>
                </c:pt>
                <c:pt idx="5">
                  <c:v>72746</c:v>
                </c:pt>
                <c:pt idx="6">
                  <c:v>2449</c:v>
                </c:pt>
                <c:pt idx="7">
                  <c:v>5824</c:v>
                </c:pt>
                <c:pt idx="8">
                  <c:v>1374</c:v>
                </c:pt>
                <c:pt idx="9">
                  <c:v>850</c:v>
                </c:pt>
                <c:pt idx="10">
                  <c:v>5791</c:v>
                </c:pt>
                <c:pt idx="11">
                  <c:v>1771</c:v>
                </c:pt>
                <c:pt idx="12">
                  <c:v>6181</c:v>
                </c:pt>
                <c:pt idx="13">
                  <c:v>1686</c:v>
                </c:pt>
                <c:pt idx="14">
                  <c:v>739</c:v>
                </c:pt>
                <c:pt idx="15">
                  <c:v>8571</c:v>
                </c:pt>
                <c:pt idx="16">
                  <c:v>2553</c:v>
                </c:pt>
                <c:pt idx="17">
                  <c:v>1334</c:v>
                </c:pt>
                <c:pt idx="18">
                  <c:v>8276</c:v>
                </c:pt>
                <c:pt idx="19">
                  <c:v>6750</c:v>
                </c:pt>
                <c:pt idx="20">
                  <c:v>9163</c:v>
                </c:pt>
                <c:pt idx="21">
                  <c:v>1244</c:v>
                </c:pt>
                <c:pt idx="22">
                  <c:v>759</c:v>
                </c:pt>
                <c:pt idx="23">
                  <c:v>5333</c:v>
                </c:pt>
                <c:pt idx="24">
                  <c:v>3218</c:v>
                </c:pt>
                <c:pt idx="25">
                  <c:v>1886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E-78EC-45DD-B34E-F8B2D99D3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2"/>
        <c:axId val="573733904"/>
        <c:axId val="5737272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Hoja2!$C$1</c15:sqref>
                        </c15:formulaRef>
                      </c:ext>
                    </c:extLst>
                    <c:strCache>
                      <c:ptCount val="1"/>
                      <c:pt idx="0">
                        <c:v>Defunciones confirmadas por COVID-19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multiLvlStrRef>
                    <c:extLst>
                      <c:ext uri="{02D57815-91ED-43cb-92C2-25804820EDAC}">
                        <c15:formulaRef>
                          <c15:sqref>Hoja2!$A$2:$B$27</c15:sqref>
                        </c15:formulaRef>
                      </c:ext>
                    </c:extLst>
                    <c:multiLvlStrCache>
                      <c:ptCount val="26"/>
                      <c:lvl>
                        <c:pt idx="0">
                          <c:v>Cusco</c:v>
                        </c:pt>
                        <c:pt idx="1">
                          <c:v>Huancavelica</c:v>
                        </c:pt>
                        <c:pt idx="2">
                          <c:v>Arequipa</c:v>
                        </c:pt>
                        <c:pt idx="3">
                          <c:v>Puno</c:v>
                        </c:pt>
                        <c:pt idx="4">
                          <c:v>Cajamarca</c:v>
                        </c:pt>
                        <c:pt idx="5">
                          <c:v>Lima Metropolitana</c:v>
                        </c:pt>
                        <c:pt idx="6">
                          <c:v>Huánuco</c:v>
                        </c:pt>
                        <c:pt idx="7">
                          <c:v>Junín</c:v>
                        </c:pt>
                        <c:pt idx="8">
                          <c:v>Apurímac</c:v>
                        </c:pt>
                        <c:pt idx="9">
                          <c:v>Pasco</c:v>
                        </c:pt>
                        <c:pt idx="10">
                          <c:v>Ancash</c:v>
                        </c:pt>
                        <c:pt idx="11">
                          <c:v>Ayacucho</c:v>
                        </c:pt>
                        <c:pt idx="12">
                          <c:v>Lima Región</c:v>
                        </c:pt>
                        <c:pt idx="13">
                          <c:v>Tacna</c:v>
                        </c:pt>
                        <c:pt idx="14">
                          <c:v>Madre  De  Dios</c:v>
                        </c:pt>
                        <c:pt idx="15">
                          <c:v>Callao</c:v>
                        </c:pt>
                        <c:pt idx="16">
                          <c:v>San  Martín</c:v>
                        </c:pt>
                        <c:pt idx="17">
                          <c:v>Tumbes</c:v>
                        </c:pt>
                        <c:pt idx="18">
                          <c:v>La  Libertad</c:v>
                        </c:pt>
                        <c:pt idx="19">
                          <c:v>Ica</c:v>
                        </c:pt>
                        <c:pt idx="20">
                          <c:v>Piura</c:v>
                        </c:pt>
                        <c:pt idx="21">
                          <c:v>Moquegua</c:v>
                        </c:pt>
                        <c:pt idx="22">
                          <c:v>Amazonas</c:v>
                        </c:pt>
                        <c:pt idx="23">
                          <c:v>Lambayeque</c:v>
                        </c:pt>
                        <c:pt idx="24">
                          <c:v>Loreto</c:v>
                        </c:pt>
                        <c:pt idx="25">
                          <c:v>Ucayali</c:v>
                        </c:pt>
                      </c:lvl>
                      <c:lvl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  <c:pt idx="4">
                          <c:v>5</c:v>
                        </c:pt>
                        <c:pt idx="5">
                          <c:v>6</c:v>
                        </c:pt>
                        <c:pt idx="6">
                          <c:v>7</c:v>
                        </c:pt>
                        <c:pt idx="7">
                          <c:v>8</c:v>
                        </c:pt>
                        <c:pt idx="8">
                          <c:v>9</c:v>
                        </c:pt>
                        <c:pt idx="9">
                          <c:v>10</c:v>
                        </c:pt>
                        <c:pt idx="10">
                          <c:v>11</c:v>
                        </c:pt>
                        <c:pt idx="11">
                          <c:v>12</c:v>
                        </c:pt>
                        <c:pt idx="12">
                          <c:v>13</c:v>
                        </c:pt>
                        <c:pt idx="13">
                          <c:v>14</c:v>
                        </c:pt>
                        <c:pt idx="14">
                          <c:v>15</c:v>
                        </c:pt>
                        <c:pt idx="15">
                          <c:v>16</c:v>
                        </c:pt>
                        <c:pt idx="16">
                          <c:v>17</c:v>
                        </c:pt>
                        <c:pt idx="17">
                          <c:v>18</c:v>
                        </c:pt>
                        <c:pt idx="18">
                          <c:v>19</c:v>
                        </c:pt>
                        <c:pt idx="19">
                          <c:v>20</c:v>
                        </c:pt>
                        <c:pt idx="20">
                          <c:v>21</c:v>
                        </c:pt>
                        <c:pt idx="21">
                          <c:v>22</c:v>
                        </c:pt>
                        <c:pt idx="22">
                          <c:v>23</c:v>
                        </c:pt>
                        <c:pt idx="23">
                          <c:v>24</c:v>
                        </c:pt>
                        <c:pt idx="24">
                          <c:v>25</c:v>
                        </c:pt>
                        <c:pt idx="25">
                          <c:v>26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Hoja2!$C$2:$C$27</c15:sqref>
                        </c15:formulaRef>
                      </c:ext>
                    </c:extLst>
                    <c:numCache>
                      <c:formatCode>#,##0</c:formatCode>
                      <c:ptCount val="26"/>
                      <c:pt idx="0">
                        <c:v>1158</c:v>
                      </c:pt>
                      <c:pt idx="1">
                        <c:v>369</c:v>
                      </c:pt>
                      <c:pt idx="2">
                        <c:v>2427</c:v>
                      </c:pt>
                      <c:pt idx="3">
                        <c:v>813</c:v>
                      </c:pt>
                      <c:pt idx="4">
                        <c:v>1230</c:v>
                      </c:pt>
                      <c:pt idx="5">
                        <c:v>24224</c:v>
                      </c:pt>
                      <c:pt idx="6">
                        <c:v>941</c:v>
                      </c:pt>
                      <c:pt idx="7">
                        <c:v>2131</c:v>
                      </c:pt>
                      <c:pt idx="8">
                        <c:v>464</c:v>
                      </c:pt>
                      <c:pt idx="9">
                        <c:v>360</c:v>
                      </c:pt>
                      <c:pt idx="10">
                        <c:v>2632</c:v>
                      </c:pt>
                      <c:pt idx="11">
                        <c:v>728</c:v>
                      </c:pt>
                      <c:pt idx="12">
                        <c:v>2735</c:v>
                      </c:pt>
                      <c:pt idx="13">
                        <c:v>739</c:v>
                      </c:pt>
                      <c:pt idx="14">
                        <c:v>226</c:v>
                      </c:pt>
                      <c:pt idx="15">
                        <c:v>3211</c:v>
                      </c:pt>
                      <c:pt idx="16">
                        <c:v>1190</c:v>
                      </c:pt>
                      <c:pt idx="17">
                        <c:v>550</c:v>
                      </c:pt>
                      <c:pt idx="18">
                        <c:v>3769</c:v>
                      </c:pt>
                      <c:pt idx="19">
                        <c:v>2771</c:v>
                      </c:pt>
                      <c:pt idx="20">
                        <c:v>2976</c:v>
                      </c:pt>
                      <c:pt idx="21">
                        <c:v>535</c:v>
                      </c:pt>
                      <c:pt idx="22">
                        <c:v>447</c:v>
                      </c:pt>
                      <c:pt idx="23">
                        <c:v>2543</c:v>
                      </c:pt>
                      <c:pt idx="24">
                        <c:v>1406</c:v>
                      </c:pt>
                      <c:pt idx="25">
                        <c:v>902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0-78EC-45DD-B34E-F8B2D99D380B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Hoja2!$D$1</c15:sqref>
                        </c15:formulaRef>
                      </c:ext>
                    </c:extLst>
                    <c:strCache>
                      <c:ptCount val="1"/>
                      <c:pt idx="0">
                        <c:v>Defunciones sospechosas por COVID-19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Hoja2!$A$2:$B$27</c15:sqref>
                        </c15:formulaRef>
                      </c:ext>
                    </c:extLst>
                    <c:multiLvlStrCache>
                      <c:ptCount val="26"/>
                      <c:lvl>
                        <c:pt idx="0">
                          <c:v>Cusco</c:v>
                        </c:pt>
                        <c:pt idx="1">
                          <c:v>Huancavelica</c:v>
                        </c:pt>
                        <c:pt idx="2">
                          <c:v>Arequipa</c:v>
                        </c:pt>
                        <c:pt idx="3">
                          <c:v>Puno</c:v>
                        </c:pt>
                        <c:pt idx="4">
                          <c:v>Cajamarca</c:v>
                        </c:pt>
                        <c:pt idx="5">
                          <c:v>Lima Metropolitana</c:v>
                        </c:pt>
                        <c:pt idx="6">
                          <c:v>Huánuco</c:v>
                        </c:pt>
                        <c:pt idx="7">
                          <c:v>Junín</c:v>
                        </c:pt>
                        <c:pt idx="8">
                          <c:v>Apurímac</c:v>
                        </c:pt>
                        <c:pt idx="9">
                          <c:v>Pasco</c:v>
                        </c:pt>
                        <c:pt idx="10">
                          <c:v>Ancash</c:v>
                        </c:pt>
                        <c:pt idx="11">
                          <c:v>Ayacucho</c:v>
                        </c:pt>
                        <c:pt idx="12">
                          <c:v>Lima Región</c:v>
                        </c:pt>
                        <c:pt idx="13">
                          <c:v>Tacna</c:v>
                        </c:pt>
                        <c:pt idx="14">
                          <c:v>Madre  De  Dios</c:v>
                        </c:pt>
                        <c:pt idx="15">
                          <c:v>Callao</c:v>
                        </c:pt>
                        <c:pt idx="16">
                          <c:v>San  Martín</c:v>
                        </c:pt>
                        <c:pt idx="17">
                          <c:v>Tumbes</c:v>
                        </c:pt>
                        <c:pt idx="18">
                          <c:v>La  Libertad</c:v>
                        </c:pt>
                        <c:pt idx="19">
                          <c:v>Ica</c:v>
                        </c:pt>
                        <c:pt idx="20">
                          <c:v>Piura</c:v>
                        </c:pt>
                        <c:pt idx="21">
                          <c:v>Moquegua</c:v>
                        </c:pt>
                        <c:pt idx="22">
                          <c:v>Amazonas</c:v>
                        </c:pt>
                        <c:pt idx="23">
                          <c:v>Lambayeque</c:v>
                        </c:pt>
                        <c:pt idx="24">
                          <c:v>Loreto</c:v>
                        </c:pt>
                        <c:pt idx="25">
                          <c:v>Ucayali</c:v>
                        </c:pt>
                      </c:lvl>
                      <c:lvl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  <c:pt idx="4">
                          <c:v>5</c:v>
                        </c:pt>
                        <c:pt idx="5">
                          <c:v>6</c:v>
                        </c:pt>
                        <c:pt idx="6">
                          <c:v>7</c:v>
                        </c:pt>
                        <c:pt idx="7">
                          <c:v>8</c:v>
                        </c:pt>
                        <c:pt idx="8">
                          <c:v>9</c:v>
                        </c:pt>
                        <c:pt idx="9">
                          <c:v>10</c:v>
                        </c:pt>
                        <c:pt idx="10">
                          <c:v>11</c:v>
                        </c:pt>
                        <c:pt idx="11">
                          <c:v>12</c:v>
                        </c:pt>
                        <c:pt idx="12">
                          <c:v>13</c:v>
                        </c:pt>
                        <c:pt idx="13">
                          <c:v>14</c:v>
                        </c:pt>
                        <c:pt idx="14">
                          <c:v>15</c:v>
                        </c:pt>
                        <c:pt idx="15">
                          <c:v>16</c:v>
                        </c:pt>
                        <c:pt idx="16">
                          <c:v>17</c:v>
                        </c:pt>
                        <c:pt idx="17">
                          <c:v>18</c:v>
                        </c:pt>
                        <c:pt idx="18">
                          <c:v>19</c:v>
                        </c:pt>
                        <c:pt idx="19">
                          <c:v>20</c:v>
                        </c:pt>
                        <c:pt idx="20">
                          <c:v>21</c:v>
                        </c:pt>
                        <c:pt idx="21">
                          <c:v>22</c:v>
                        </c:pt>
                        <c:pt idx="22">
                          <c:v>23</c:v>
                        </c:pt>
                        <c:pt idx="23">
                          <c:v>24</c:v>
                        </c:pt>
                        <c:pt idx="24">
                          <c:v>25</c:v>
                        </c:pt>
                        <c:pt idx="25">
                          <c:v>26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Hoja2!$D$2:$D$27</c15:sqref>
                        </c15:formulaRef>
                      </c:ext>
                    </c:extLst>
                    <c:numCache>
                      <c:formatCode>#,##0</c:formatCode>
                      <c:ptCount val="26"/>
                      <c:pt idx="0">
                        <c:v>11</c:v>
                      </c:pt>
                      <c:pt idx="1">
                        <c:v>55</c:v>
                      </c:pt>
                      <c:pt idx="2">
                        <c:v>22</c:v>
                      </c:pt>
                      <c:pt idx="3">
                        <c:v>251</c:v>
                      </c:pt>
                      <c:pt idx="4">
                        <c:v>91</c:v>
                      </c:pt>
                      <c:pt idx="5">
                        <c:v>4563</c:v>
                      </c:pt>
                      <c:pt idx="6">
                        <c:v>4</c:v>
                      </c:pt>
                      <c:pt idx="7">
                        <c:v>138</c:v>
                      </c:pt>
                      <c:pt idx="8">
                        <c:v>80</c:v>
                      </c:pt>
                      <c:pt idx="9">
                        <c:v>21</c:v>
                      </c:pt>
                      <c:pt idx="10">
                        <c:v>128</c:v>
                      </c:pt>
                      <c:pt idx="11">
                        <c:v>118</c:v>
                      </c:pt>
                      <c:pt idx="12">
                        <c:v>320</c:v>
                      </c:pt>
                      <c:pt idx="13">
                        <c:v>125</c:v>
                      </c:pt>
                      <c:pt idx="14">
                        <c:v>158</c:v>
                      </c:pt>
                      <c:pt idx="15">
                        <c:v>1426</c:v>
                      </c:pt>
                      <c:pt idx="16">
                        <c:v>291</c:v>
                      </c:pt>
                      <c:pt idx="17">
                        <c:v>262</c:v>
                      </c:pt>
                      <c:pt idx="18">
                        <c:v>1325</c:v>
                      </c:pt>
                      <c:pt idx="19">
                        <c:v>1475</c:v>
                      </c:pt>
                      <c:pt idx="20">
                        <c:v>2921</c:v>
                      </c:pt>
                      <c:pt idx="21">
                        <c:v>323</c:v>
                      </c:pt>
                      <c:pt idx="22">
                        <c:v>84</c:v>
                      </c:pt>
                      <c:pt idx="23">
                        <c:v>1260</c:v>
                      </c:pt>
                      <c:pt idx="24">
                        <c:v>1548</c:v>
                      </c:pt>
                      <c:pt idx="25">
                        <c:v>1120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78EC-45DD-B34E-F8B2D99D380B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4"/>
          <c:order val="4"/>
          <c:tx>
            <c:strRef>
              <c:f>Hoja2!$G$1</c:f>
              <c:strCache>
                <c:ptCount val="1"/>
                <c:pt idx="0">
                  <c:v>% Diferencia entre Sistema de Vigilancia y SINADEF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Hoja2!$B$2:$B$27</c:f>
              <c:strCache>
                <c:ptCount val="26"/>
                <c:pt idx="0">
                  <c:v>Cusco</c:v>
                </c:pt>
                <c:pt idx="1">
                  <c:v>Huancavelica</c:v>
                </c:pt>
                <c:pt idx="2">
                  <c:v>Arequipa</c:v>
                </c:pt>
                <c:pt idx="3">
                  <c:v>Puno</c:v>
                </c:pt>
                <c:pt idx="4">
                  <c:v>Cajamarca</c:v>
                </c:pt>
                <c:pt idx="5">
                  <c:v>Lima Metropolitana</c:v>
                </c:pt>
                <c:pt idx="6">
                  <c:v>Huánuco</c:v>
                </c:pt>
                <c:pt idx="7">
                  <c:v>Junín</c:v>
                </c:pt>
                <c:pt idx="8">
                  <c:v>Apurímac</c:v>
                </c:pt>
                <c:pt idx="9">
                  <c:v>Pasco</c:v>
                </c:pt>
                <c:pt idx="10">
                  <c:v>Ancash</c:v>
                </c:pt>
                <c:pt idx="11">
                  <c:v>Ayacucho</c:v>
                </c:pt>
                <c:pt idx="12">
                  <c:v>Lima Región</c:v>
                </c:pt>
                <c:pt idx="13">
                  <c:v>Tacna</c:v>
                </c:pt>
                <c:pt idx="14">
                  <c:v>Madre  De  Dios</c:v>
                </c:pt>
                <c:pt idx="15">
                  <c:v>Callao</c:v>
                </c:pt>
                <c:pt idx="16">
                  <c:v>San  Martín</c:v>
                </c:pt>
                <c:pt idx="17">
                  <c:v>Tumbes</c:v>
                </c:pt>
                <c:pt idx="18">
                  <c:v>La  Libertad</c:v>
                </c:pt>
                <c:pt idx="19">
                  <c:v>Ica</c:v>
                </c:pt>
                <c:pt idx="20">
                  <c:v>Piura</c:v>
                </c:pt>
                <c:pt idx="21">
                  <c:v>Moquegua</c:v>
                </c:pt>
                <c:pt idx="22">
                  <c:v>Amazonas</c:v>
                </c:pt>
                <c:pt idx="23">
                  <c:v>Lambayeque</c:v>
                </c:pt>
                <c:pt idx="24">
                  <c:v>Loreto</c:v>
                </c:pt>
                <c:pt idx="25">
                  <c:v>Ucayali</c:v>
                </c:pt>
              </c:strCache>
              <c:extLst/>
            </c:strRef>
          </c:cat>
          <c:val>
            <c:numRef>
              <c:f>Hoja2!$G$2:$G$27</c:f>
              <c:numCache>
                <c:formatCode>0</c:formatCode>
                <c:ptCount val="26"/>
                <c:pt idx="0">
                  <c:v>272.36954662104364</c:v>
                </c:pt>
                <c:pt idx="1">
                  <c:v>221.46226415094338</c:v>
                </c:pt>
                <c:pt idx="2">
                  <c:v>201.06165781951816</c:v>
                </c:pt>
                <c:pt idx="3">
                  <c:v>193.79699248120301</c:v>
                </c:pt>
                <c:pt idx="4">
                  <c:v>162.30128690386073</c:v>
                </c:pt>
                <c:pt idx="5">
                  <c:v>160.85989887761323</c:v>
                </c:pt>
                <c:pt idx="6">
                  <c:v>159.15343915343917</c:v>
                </c:pt>
                <c:pt idx="7">
                  <c:v>156.67695019832527</c:v>
                </c:pt>
                <c:pt idx="8">
                  <c:v>152.5735294117647</c:v>
                </c:pt>
                <c:pt idx="9">
                  <c:v>123.09711286089239</c:v>
                </c:pt>
                <c:pt idx="10">
                  <c:v>109.81884057971014</c:v>
                </c:pt>
                <c:pt idx="11">
                  <c:v>109.33806146572105</c:v>
                </c:pt>
                <c:pt idx="12">
                  <c:v>102.3240589198036</c:v>
                </c:pt>
                <c:pt idx="13">
                  <c:v>95.138888888888886</c:v>
                </c:pt>
                <c:pt idx="14">
                  <c:v>92.447916666666657</c:v>
                </c:pt>
                <c:pt idx="15">
                  <c:v>84.839335777442315</c:v>
                </c:pt>
                <c:pt idx="16">
                  <c:v>72.383524645509794</c:v>
                </c:pt>
                <c:pt idx="17">
                  <c:v>64.285714285714292</c:v>
                </c:pt>
                <c:pt idx="18">
                  <c:v>62.465645857872012</c:v>
                </c:pt>
                <c:pt idx="19">
                  <c:v>58.973151201130477</c:v>
                </c:pt>
                <c:pt idx="20">
                  <c:v>55.384093606918775</c:v>
                </c:pt>
                <c:pt idx="21">
                  <c:v>44.988344988344984</c:v>
                </c:pt>
                <c:pt idx="22">
                  <c:v>42.93785310734463</c:v>
                </c:pt>
                <c:pt idx="23">
                  <c:v>40.231396266105705</c:v>
                </c:pt>
                <c:pt idx="24">
                  <c:v>8.9370345294515907</c:v>
                </c:pt>
                <c:pt idx="25">
                  <c:v>-6.7260138476755689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F-78EC-45DD-B34E-F8B2D99D3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5725328"/>
        <c:axId val="815731984"/>
      </c:lineChart>
      <c:catAx>
        <c:axId val="573733904"/>
        <c:scaling>
          <c:orientation val="minMax"/>
        </c:scaling>
        <c:delete val="0"/>
        <c:axPos val="b"/>
        <c:numFmt formatCode="General" sourceLinked="1"/>
        <c:majorTickMark val="out"/>
        <c:minorTickMark val="cross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573727248"/>
        <c:crossesAt val="0"/>
        <c:auto val="1"/>
        <c:lblAlgn val="ctr"/>
        <c:lblOffset val="50"/>
        <c:noMultiLvlLbl val="0"/>
      </c:catAx>
      <c:valAx>
        <c:axId val="573727248"/>
        <c:scaling>
          <c:orientation val="minMax"/>
          <c:max val="75000"/>
          <c:min val="-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573733904"/>
        <c:crosses val="autoZero"/>
        <c:crossBetween val="between"/>
        <c:majorUnit val="10000"/>
        <c:minorUnit val="1000"/>
      </c:valAx>
      <c:valAx>
        <c:axId val="815731984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815725328"/>
        <c:crosses val="max"/>
        <c:crossBetween val="between"/>
      </c:valAx>
      <c:catAx>
        <c:axId val="815725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57319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6B4B8C-41EE-4288-980E-198A4EDCB1F1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EB69C10D-E79B-4E44-84C0-FDDEE401879A}">
      <dgm:prSet phldrT="[Texto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PE" b="1" dirty="0">
              <a:latin typeface="Arial" panose="020B0604020202020204" pitchFamily="34" charset="0"/>
              <a:cs typeface="Arial" panose="020B0604020202020204" pitchFamily="34" charset="0"/>
            </a:rPr>
            <a:t>Casos confirmados</a:t>
          </a:r>
        </a:p>
      </dgm:t>
    </dgm:pt>
    <dgm:pt modelId="{62EA86C5-170E-4AC8-A05C-38C1F59C9821}" type="parTrans" cxnId="{2A2AA1F4-3FCD-408E-8A80-BAF56986FE33}">
      <dgm:prSet/>
      <dgm:spPr/>
      <dgm:t>
        <a:bodyPr/>
        <a:lstStyle/>
        <a:p>
          <a:endParaRPr lang="es-PE"/>
        </a:p>
      </dgm:t>
    </dgm:pt>
    <dgm:pt modelId="{339404B7-A6F6-4D50-8A07-AE2CC3B2C399}" type="sibTrans" cxnId="{2A2AA1F4-3FCD-408E-8A80-BAF56986FE33}">
      <dgm:prSet/>
      <dgm:spPr/>
      <dgm:t>
        <a:bodyPr/>
        <a:lstStyle/>
        <a:p>
          <a:endParaRPr lang="es-PE"/>
        </a:p>
      </dgm:t>
    </dgm:pt>
    <dgm:pt modelId="{26EC3DF1-F7D1-4263-8E46-E4C142FC7D9F}">
      <dgm:prSet phldrT="[Texto]" custT="1"/>
      <dgm:spPr>
        <a:gradFill flip="none" rotWithShape="1">
          <a:gsLst>
            <a:gs pos="14000">
              <a:schemeClr val="accent2">
                <a:alpha val="46000"/>
                <a:lumMod val="49000"/>
                <a:lumOff val="51000"/>
              </a:schemeClr>
            </a:gs>
            <a:gs pos="33000">
              <a:schemeClr val="accent2">
                <a:lumMod val="45000"/>
                <a:lumOff val="55000"/>
              </a:schemeClr>
            </a:gs>
            <a:gs pos="56000">
              <a:srgbClr val="F8CAAB"/>
            </a:gs>
            <a:gs pos="79000">
              <a:schemeClr val="accent2">
                <a:lumMod val="26000"/>
                <a:lumOff val="74000"/>
              </a:schemeClr>
            </a:gs>
          </a:gsLst>
          <a:lin ang="8400000" scaled="0"/>
          <a:tileRect/>
        </a:gradFill>
      </dgm:spPr>
      <dgm:t>
        <a:bodyPr anchor="ctr" anchorCtr="0"/>
        <a:lstStyle/>
        <a:p>
          <a:pPr algn="ctr">
            <a:buFontTx/>
            <a:buNone/>
          </a:pPr>
          <a:r>
            <a:rPr lang="es-PE" sz="3400" b="1" dirty="0">
              <a:latin typeface="Arial" panose="020B0604020202020204" pitchFamily="34" charset="0"/>
              <a:cs typeface="Arial" panose="020B0604020202020204" pitchFamily="34" charset="0"/>
            </a:rPr>
            <a:t>153’581,814</a:t>
          </a:r>
        </a:p>
      </dgm:t>
    </dgm:pt>
    <dgm:pt modelId="{62E3F8F2-4307-4CC6-B150-1F6BB9CA6649}" type="parTrans" cxnId="{0F72402E-C9DA-49F9-BA96-2F7AA161021C}">
      <dgm:prSet/>
      <dgm:spPr/>
      <dgm:t>
        <a:bodyPr/>
        <a:lstStyle/>
        <a:p>
          <a:endParaRPr lang="es-PE"/>
        </a:p>
      </dgm:t>
    </dgm:pt>
    <dgm:pt modelId="{A34C4F50-B361-41F8-964A-D783638E00C4}" type="sibTrans" cxnId="{0F72402E-C9DA-49F9-BA96-2F7AA161021C}">
      <dgm:prSet/>
      <dgm:spPr/>
      <dgm:t>
        <a:bodyPr/>
        <a:lstStyle/>
        <a:p>
          <a:endParaRPr lang="es-PE"/>
        </a:p>
      </dgm:t>
    </dgm:pt>
    <dgm:pt modelId="{CCE664BA-278B-49A9-9B34-780C2F4C5B9D}">
      <dgm:prSet phldrT="[Texto]"/>
      <dgm:spPr>
        <a:solidFill>
          <a:schemeClr val="tx2"/>
        </a:solidFill>
      </dgm:spPr>
      <dgm:t>
        <a:bodyPr/>
        <a:lstStyle/>
        <a:p>
          <a:r>
            <a:rPr lang="es-PE" b="1" dirty="0">
              <a:latin typeface="Arial" panose="020B0604020202020204" pitchFamily="34" charset="0"/>
              <a:cs typeface="Arial" panose="020B0604020202020204" pitchFamily="34" charset="0"/>
            </a:rPr>
            <a:t>Fallecidos</a:t>
          </a:r>
        </a:p>
      </dgm:t>
    </dgm:pt>
    <dgm:pt modelId="{99A8FCEE-5AA2-4542-8F16-733E5E13F990}" type="parTrans" cxnId="{849785CD-AA60-4FA0-A0FA-2351BABADBBD}">
      <dgm:prSet/>
      <dgm:spPr/>
      <dgm:t>
        <a:bodyPr/>
        <a:lstStyle/>
        <a:p>
          <a:endParaRPr lang="es-PE"/>
        </a:p>
      </dgm:t>
    </dgm:pt>
    <dgm:pt modelId="{32413186-335E-4D24-91A0-C7649C97A850}" type="sibTrans" cxnId="{849785CD-AA60-4FA0-A0FA-2351BABADBBD}">
      <dgm:prSet/>
      <dgm:spPr/>
      <dgm:t>
        <a:bodyPr/>
        <a:lstStyle/>
        <a:p>
          <a:endParaRPr lang="es-PE"/>
        </a:p>
      </dgm:t>
    </dgm:pt>
    <dgm:pt modelId="{65F53F01-3964-445B-9C71-9AE08AE0AB41}">
      <dgm:prSet phldrT="[Texto]"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 anchor="ctr" anchorCtr="0"/>
        <a:lstStyle/>
        <a:p>
          <a:pPr algn="ctr">
            <a:buFontTx/>
            <a:buNone/>
          </a:pPr>
          <a:r>
            <a:rPr lang="es-PE" b="1" dirty="0">
              <a:latin typeface="Arial" panose="020B0604020202020204" pitchFamily="34" charset="0"/>
              <a:cs typeface="Arial" panose="020B0604020202020204" pitchFamily="34" charset="0"/>
            </a:rPr>
            <a:t>3’218,197</a:t>
          </a:r>
          <a:endParaRPr lang="es-PE" dirty="0"/>
        </a:p>
      </dgm:t>
    </dgm:pt>
    <dgm:pt modelId="{146F8944-431A-4C7A-BE17-468B1EBAEBBC}" type="parTrans" cxnId="{099E3495-2E0A-41A5-8A38-F4F6DBA312A5}">
      <dgm:prSet/>
      <dgm:spPr/>
      <dgm:t>
        <a:bodyPr/>
        <a:lstStyle/>
        <a:p>
          <a:endParaRPr lang="es-PE"/>
        </a:p>
      </dgm:t>
    </dgm:pt>
    <dgm:pt modelId="{6649F4B0-9325-41B2-8584-F7BB1641FEB4}" type="sibTrans" cxnId="{099E3495-2E0A-41A5-8A38-F4F6DBA312A5}">
      <dgm:prSet/>
      <dgm:spPr/>
      <dgm:t>
        <a:bodyPr/>
        <a:lstStyle/>
        <a:p>
          <a:endParaRPr lang="es-PE"/>
        </a:p>
      </dgm:t>
    </dgm:pt>
    <dgm:pt modelId="{EAEADC98-9688-48AE-B0A6-0F35C23A137D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PE" b="1" dirty="0">
              <a:latin typeface="Arial" panose="020B0604020202020204" pitchFamily="34" charset="0"/>
              <a:cs typeface="Arial" panose="020B0604020202020204" pitchFamily="34" charset="0"/>
            </a:rPr>
            <a:t>Recuperados</a:t>
          </a:r>
        </a:p>
      </dgm:t>
    </dgm:pt>
    <dgm:pt modelId="{10DAB5B7-0BD8-43A6-94D9-B2EBB0FAD547}" type="parTrans" cxnId="{B48F2604-18C4-4E64-BB08-2AC3A8039AB4}">
      <dgm:prSet/>
      <dgm:spPr/>
      <dgm:t>
        <a:bodyPr/>
        <a:lstStyle/>
        <a:p>
          <a:endParaRPr lang="es-PE"/>
        </a:p>
      </dgm:t>
    </dgm:pt>
    <dgm:pt modelId="{79123096-161F-436E-9220-416395F87424}" type="sibTrans" cxnId="{B48F2604-18C4-4E64-BB08-2AC3A8039AB4}">
      <dgm:prSet/>
      <dgm:spPr/>
      <dgm:t>
        <a:bodyPr/>
        <a:lstStyle/>
        <a:p>
          <a:endParaRPr lang="es-PE"/>
        </a:p>
      </dgm:t>
    </dgm:pt>
    <dgm:pt modelId="{458BEF2E-068E-4158-8C24-1B7144FB76C0}">
      <dgm:prSet phldrT="[Texto]"/>
      <dgm:sp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</dgm:spPr>
      <dgm:t>
        <a:bodyPr anchor="ctr" anchorCtr="0"/>
        <a:lstStyle/>
        <a:p>
          <a:pPr algn="ctr">
            <a:buFontTx/>
            <a:buNone/>
          </a:pPr>
          <a:r>
            <a:rPr lang="es-PE" b="1" dirty="0">
              <a:latin typeface="Arial" panose="020B0604020202020204" pitchFamily="34" charset="0"/>
              <a:cs typeface="Arial" panose="020B0604020202020204" pitchFamily="34" charset="0"/>
            </a:rPr>
            <a:t>130’931,333</a:t>
          </a:r>
          <a:endParaRPr lang="es-PE" dirty="0"/>
        </a:p>
      </dgm:t>
    </dgm:pt>
    <dgm:pt modelId="{2FD8959A-0E04-4FB4-8302-8BC14792AE2F}" type="parTrans" cxnId="{6FD60956-61C0-418A-B9F2-D2DE18B15B94}">
      <dgm:prSet/>
      <dgm:spPr/>
      <dgm:t>
        <a:bodyPr/>
        <a:lstStyle/>
        <a:p>
          <a:endParaRPr lang="es-PE"/>
        </a:p>
      </dgm:t>
    </dgm:pt>
    <dgm:pt modelId="{0B23D379-C6E6-4491-A75E-B4B63816454E}" type="sibTrans" cxnId="{6FD60956-61C0-418A-B9F2-D2DE18B15B94}">
      <dgm:prSet/>
      <dgm:spPr/>
      <dgm:t>
        <a:bodyPr/>
        <a:lstStyle/>
        <a:p>
          <a:endParaRPr lang="es-PE"/>
        </a:p>
      </dgm:t>
    </dgm:pt>
    <dgm:pt modelId="{AE5CE970-4BFA-4D51-B84D-57288B5B8B5C}" type="pres">
      <dgm:prSet presAssocID="{D36B4B8C-41EE-4288-980E-198A4EDCB1F1}" presName="Name0" presStyleCnt="0">
        <dgm:presLayoutVars>
          <dgm:dir/>
          <dgm:animLvl val="lvl"/>
          <dgm:resizeHandles val="exact"/>
        </dgm:presLayoutVars>
      </dgm:prSet>
      <dgm:spPr/>
    </dgm:pt>
    <dgm:pt modelId="{78C27A7B-7088-486A-A4B6-2E5DBBCCA3CC}" type="pres">
      <dgm:prSet presAssocID="{EB69C10D-E79B-4E44-84C0-FDDEE401879A}" presName="composite" presStyleCnt="0"/>
      <dgm:spPr/>
    </dgm:pt>
    <dgm:pt modelId="{EA211E08-751D-48CE-B421-FCEC854E5AF3}" type="pres">
      <dgm:prSet presAssocID="{EB69C10D-E79B-4E44-84C0-FDDEE401879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920C762-E219-42A1-9E9E-57F51AC3E726}" type="pres">
      <dgm:prSet presAssocID="{EB69C10D-E79B-4E44-84C0-FDDEE401879A}" presName="desTx" presStyleLbl="alignAccFollowNode1" presStyleIdx="0" presStyleCnt="3">
        <dgm:presLayoutVars>
          <dgm:bulletEnabled val="1"/>
        </dgm:presLayoutVars>
      </dgm:prSet>
      <dgm:spPr/>
    </dgm:pt>
    <dgm:pt modelId="{3B2F9DE1-9057-40DC-82B6-896992247D44}" type="pres">
      <dgm:prSet presAssocID="{339404B7-A6F6-4D50-8A07-AE2CC3B2C399}" presName="space" presStyleCnt="0"/>
      <dgm:spPr/>
    </dgm:pt>
    <dgm:pt modelId="{2EAF4EB8-333C-49E8-A8E1-5681D5A24129}" type="pres">
      <dgm:prSet presAssocID="{CCE664BA-278B-49A9-9B34-780C2F4C5B9D}" presName="composite" presStyleCnt="0"/>
      <dgm:spPr/>
    </dgm:pt>
    <dgm:pt modelId="{4789D03E-2972-4A89-87FE-46A7137AB5F9}" type="pres">
      <dgm:prSet presAssocID="{CCE664BA-278B-49A9-9B34-780C2F4C5B9D}" presName="parTx" presStyleLbl="alignNode1" presStyleIdx="1" presStyleCnt="3" custLinFactNeighborY="3616">
        <dgm:presLayoutVars>
          <dgm:chMax val="0"/>
          <dgm:chPref val="0"/>
          <dgm:bulletEnabled val="1"/>
        </dgm:presLayoutVars>
      </dgm:prSet>
      <dgm:spPr/>
    </dgm:pt>
    <dgm:pt modelId="{90D1C31A-658A-45AD-A39D-E653B8DC4FF4}" type="pres">
      <dgm:prSet presAssocID="{CCE664BA-278B-49A9-9B34-780C2F4C5B9D}" presName="desTx" presStyleLbl="alignAccFollowNode1" presStyleIdx="1" presStyleCnt="3">
        <dgm:presLayoutVars>
          <dgm:bulletEnabled val="1"/>
        </dgm:presLayoutVars>
      </dgm:prSet>
      <dgm:spPr/>
    </dgm:pt>
    <dgm:pt modelId="{48A77CF9-F3B8-495A-9818-1C875D28906B}" type="pres">
      <dgm:prSet presAssocID="{32413186-335E-4D24-91A0-C7649C97A850}" presName="space" presStyleCnt="0"/>
      <dgm:spPr/>
    </dgm:pt>
    <dgm:pt modelId="{6AC4339A-45DC-4F63-8B8D-2CB2A4E60D17}" type="pres">
      <dgm:prSet presAssocID="{EAEADC98-9688-48AE-B0A6-0F35C23A137D}" presName="composite" presStyleCnt="0"/>
      <dgm:spPr/>
    </dgm:pt>
    <dgm:pt modelId="{5AA0E70D-4B95-4EA9-AC75-66FB5ADA981F}" type="pres">
      <dgm:prSet presAssocID="{EAEADC98-9688-48AE-B0A6-0F35C23A137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899292C-36C9-4ADB-848F-E49333A4E5CD}" type="pres">
      <dgm:prSet presAssocID="{EAEADC98-9688-48AE-B0A6-0F35C23A137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A6F0C03-27ED-4173-85A4-07CB7B19DC44}" type="presOf" srcId="{EAEADC98-9688-48AE-B0A6-0F35C23A137D}" destId="{5AA0E70D-4B95-4EA9-AC75-66FB5ADA981F}" srcOrd="0" destOrd="0" presId="urn:microsoft.com/office/officeart/2005/8/layout/hList1"/>
    <dgm:cxn modelId="{B48F2604-18C4-4E64-BB08-2AC3A8039AB4}" srcId="{D36B4B8C-41EE-4288-980E-198A4EDCB1F1}" destId="{EAEADC98-9688-48AE-B0A6-0F35C23A137D}" srcOrd="2" destOrd="0" parTransId="{10DAB5B7-0BD8-43A6-94D9-B2EBB0FAD547}" sibTransId="{79123096-161F-436E-9220-416395F87424}"/>
    <dgm:cxn modelId="{4E351414-5E48-4346-B25B-F3B8DA611E75}" type="presOf" srcId="{458BEF2E-068E-4158-8C24-1B7144FB76C0}" destId="{D899292C-36C9-4ADB-848F-E49333A4E5CD}" srcOrd="0" destOrd="0" presId="urn:microsoft.com/office/officeart/2005/8/layout/hList1"/>
    <dgm:cxn modelId="{9EAC561E-4FE8-428D-8FF0-CD973B92D709}" type="presOf" srcId="{26EC3DF1-F7D1-4263-8E46-E4C142FC7D9F}" destId="{B920C762-E219-42A1-9E9E-57F51AC3E726}" srcOrd="0" destOrd="0" presId="urn:microsoft.com/office/officeart/2005/8/layout/hList1"/>
    <dgm:cxn modelId="{0F72402E-C9DA-49F9-BA96-2F7AA161021C}" srcId="{EB69C10D-E79B-4E44-84C0-FDDEE401879A}" destId="{26EC3DF1-F7D1-4263-8E46-E4C142FC7D9F}" srcOrd="0" destOrd="0" parTransId="{62E3F8F2-4307-4CC6-B150-1F6BB9CA6649}" sibTransId="{A34C4F50-B361-41F8-964A-D783638E00C4}"/>
    <dgm:cxn modelId="{46E37966-D1E5-48A5-AA8A-9C05B2018BFE}" type="presOf" srcId="{CCE664BA-278B-49A9-9B34-780C2F4C5B9D}" destId="{4789D03E-2972-4A89-87FE-46A7137AB5F9}" srcOrd="0" destOrd="0" presId="urn:microsoft.com/office/officeart/2005/8/layout/hList1"/>
    <dgm:cxn modelId="{6FD60956-61C0-418A-B9F2-D2DE18B15B94}" srcId="{EAEADC98-9688-48AE-B0A6-0F35C23A137D}" destId="{458BEF2E-068E-4158-8C24-1B7144FB76C0}" srcOrd="0" destOrd="0" parTransId="{2FD8959A-0E04-4FB4-8302-8BC14792AE2F}" sibTransId="{0B23D379-C6E6-4491-A75E-B4B63816454E}"/>
    <dgm:cxn modelId="{099E3495-2E0A-41A5-8A38-F4F6DBA312A5}" srcId="{CCE664BA-278B-49A9-9B34-780C2F4C5B9D}" destId="{65F53F01-3964-445B-9C71-9AE08AE0AB41}" srcOrd="0" destOrd="0" parTransId="{146F8944-431A-4C7A-BE17-468B1EBAEBBC}" sibTransId="{6649F4B0-9325-41B2-8584-F7BB1641FEB4}"/>
    <dgm:cxn modelId="{849785CD-AA60-4FA0-A0FA-2351BABADBBD}" srcId="{D36B4B8C-41EE-4288-980E-198A4EDCB1F1}" destId="{CCE664BA-278B-49A9-9B34-780C2F4C5B9D}" srcOrd="1" destOrd="0" parTransId="{99A8FCEE-5AA2-4542-8F16-733E5E13F990}" sibTransId="{32413186-335E-4D24-91A0-C7649C97A850}"/>
    <dgm:cxn modelId="{6CB766D4-CCF9-4D5B-B704-1A7361DE3CA5}" type="presOf" srcId="{D36B4B8C-41EE-4288-980E-198A4EDCB1F1}" destId="{AE5CE970-4BFA-4D51-B84D-57288B5B8B5C}" srcOrd="0" destOrd="0" presId="urn:microsoft.com/office/officeart/2005/8/layout/hList1"/>
    <dgm:cxn modelId="{EB9A31D7-0EB0-4E15-BCBA-27C42B2101B4}" type="presOf" srcId="{EB69C10D-E79B-4E44-84C0-FDDEE401879A}" destId="{EA211E08-751D-48CE-B421-FCEC854E5AF3}" srcOrd="0" destOrd="0" presId="urn:microsoft.com/office/officeart/2005/8/layout/hList1"/>
    <dgm:cxn modelId="{CCCC98F2-681D-4847-BE08-6F4C663C85DF}" type="presOf" srcId="{65F53F01-3964-445B-9C71-9AE08AE0AB41}" destId="{90D1C31A-658A-45AD-A39D-E653B8DC4FF4}" srcOrd="0" destOrd="0" presId="urn:microsoft.com/office/officeart/2005/8/layout/hList1"/>
    <dgm:cxn modelId="{2A2AA1F4-3FCD-408E-8A80-BAF56986FE33}" srcId="{D36B4B8C-41EE-4288-980E-198A4EDCB1F1}" destId="{EB69C10D-E79B-4E44-84C0-FDDEE401879A}" srcOrd="0" destOrd="0" parTransId="{62EA86C5-170E-4AC8-A05C-38C1F59C9821}" sibTransId="{339404B7-A6F6-4D50-8A07-AE2CC3B2C399}"/>
    <dgm:cxn modelId="{D1BB40BC-C2E4-45ED-BC41-1DB0EAB17A57}" type="presParOf" srcId="{AE5CE970-4BFA-4D51-B84D-57288B5B8B5C}" destId="{78C27A7B-7088-486A-A4B6-2E5DBBCCA3CC}" srcOrd="0" destOrd="0" presId="urn:microsoft.com/office/officeart/2005/8/layout/hList1"/>
    <dgm:cxn modelId="{90EA8D2A-82E1-43B6-AE34-54ED4F71F78F}" type="presParOf" srcId="{78C27A7B-7088-486A-A4B6-2E5DBBCCA3CC}" destId="{EA211E08-751D-48CE-B421-FCEC854E5AF3}" srcOrd="0" destOrd="0" presId="urn:microsoft.com/office/officeart/2005/8/layout/hList1"/>
    <dgm:cxn modelId="{A3F15DB6-4DEA-4F45-83D1-17CA92CFB416}" type="presParOf" srcId="{78C27A7B-7088-486A-A4B6-2E5DBBCCA3CC}" destId="{B920C762-E219-42A1-9E9E-57F51AC3E726}" srcOrd="1" destOrd="0" presId="urn:microsoft.com/office/officeart/2005/8/layout/hList1"/>
    <dgm:cxn modelId="{AAD81466-A0DF-48C9-9BE2-5D85A724765F}" type="presParOf" srcId="{AE5CE970-4BFA-4D51-B84D-57288B5B8B5C}" destId="{3B2F9DE1-9057-40DC-82B6-896992247D44}" srcOrd="1" destOrd="0" presId="urn:microsoft.com/office/officeart/2005/8/layout/hList1"/>
    <dgm:cxn modelId="{9AE8504C-54DF-4F1F-AB0C-351A66A0ED72}" type="presParOf" srcId="{AE5CE970-4BFA-4D51-B84D-57288B5B8B5C}" destId="{2EAF4EB8-333C-49E8-A8E1-5681D5A24129}" srcOrd="2" destOrd="0" presId="urn:microsoft.com/office/officeart/2005/8/layout/hList1"/>
    <dgm:cxn modelId="{5A697C23-5170-465B-9CB6-DB2236E5F597}" type="presParOf" srcId="{2EAF4EB8-333C-49E8-A8E1-5681D5A24129}" destId="{4789D03E-2972-4A89-87FE-46A7137AB5F9}" srcOrd="0" destOrd="0" presId="urn:microsoft.com/office/officeart/2005/8/layout/hList1"/>
    <dgm:cxn modelId="{1B2A24BB-3484-461A-8D47-B164F0FE1294}" type="presParOf" srcId="{2EAF4EB8-333C-49E8-A8E1-5681D5A24129}" destId="{90D1C31A-658A-45AD-A39D-E653B8DC4FF4}" srcOrd="1" destOrd="0" presId="urn:microsoft.com/office/officeart/2005/8/layout/hList1"/>
    <dgm:cxn modelId="{DA9F22B1-E445-4E1A-9B9B-2EFDC88FC9DD}" type="presParOf" srcId="{AE5CE970-4BFA-4D51-B84D-57288B5B8B5C}" destId="{48A77CF9-F3B8-495A-9818-1C875D28906B}" srcOrd="3" destOrd="0" presId="urn:microsoft.com/office/officeart/2005/8/layout/hList1"/>
    <dgm:cxn modelId="{F6C401C7-EC19-4892-AE5D-E7DFE4B2C9E5}" type="presParOf" srcId="{AE5CE970-4BFA-4D51-B84D-57288B5B8B5C}" destId="{6AC4339A-45DC-4F63-8B8D-2CB2A4E60D17}" srcOrd="4" destOrd="0" presId="urn:microsoft.com/office/officeart/2005/8/layout/hList1"/>
    <dgm:cxn modelId="{C797B74C-CD67-445A-9C79-96759FEF67DD}" type="presParOf" srcId="{6AC4339A-45DC-4F63-8B8D-2CB2A4E60D17}" destId="{5AA0E70D-4B95-4EA9-AC75-66FB5ADA981F}" srcOrd="0" destOrd="0" presId="urn:microsoft.com/office/officeart/2005/8/layout/hList1"/>
    <dgm:cxn modelId="{E8AB2647-CCFC-4A39-893C-6D8B968DB622}" type="presParOf" srcId="{6AC4339A-45DC-4F63-8B8D-2CB2A4E60D17}" destId="{D899292C-36C9-4ADB-848F-E49333A4E5C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46D512-CFA1-4881-9A8E-D168DA5A87E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3C22AE56-A0EB-4168-8A1F-D3E0CDE791DD}">
      <dgm:prSet phldrT="[Texto]" custT="1"/>
      <dgm:spPr>
        <a:noFill/>
        <a:ln>
          <a:noFill/>
        </a:ln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dirty="0">
              <a:latin typeface="Arial" panose="020B0604020202020204" pitchFamily="34" charset="0"/>
              <a:cs typeface="Arial" panose="020B0604020202020204" pitchFamily="34" charset="0"/>
            </a:rPr>
            <a:t>Mundo</a:t>
          </a:r>
        </a:p>
      </dgm:t>
    </dgm:pt>
    <dgm:pt modelId="{CE625CBE-5509-4D4F-B680-1F2ABFA4A213}" type="parTrans" cxnId="{9A8046E1-F814-460E-ACEE-28188C825153}">
      <dgm:prSet/>
      <dgm:spPr/>
      <dgm:t>
        <a:bodyPr/>
        <a:lstStyle/>
        <a:p>
          <a:endParaRPr lang="es-PE"/>
        </a:p>
      </dgm:t>
    </dgm:pt>
    <dgm:pt modelId="{7E991CFE-54E3-4B0F-AC12-38D9C44FDC0B}" type="sibTrans" cxnId="{9A8046E1-F814-460E-ACEE-28188C825153}">
      <dgm:prSet/>
      <dgm:spPr/>
      <dgm:t>
        <a:bodyPr/>
        <a:lstStyle/>
        <a:p>
          <a:endParaRPr lang="es-PE"/>
        </a:p>
      </dgm:t>
    </dgm:pt>
    <dgm:pt modelId="{036B89E3-24EA-485C-AFC7-1A4B2267123A}">
      <dgm:prSet phldrT="[Texto]" custT="1"/>
      <dgm:spPr>
        <a:solidFill>
          <a:srgbClr val="FFFF00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Casos en los últimos 7 días</a:t>
          </a:r>
          <a:endParaRPr lang="es-PE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791521-0D4C-4803-AC4F-EB61D248BDBE}" type="parTrans" cxnId="{75848AD9-B9ED-49C8-8007-0A1F19CA37A2}">
      <dgm:prSet/>
      <dgm:spPr/>
      <dgm:t>
        <a:bodyPr/>
        <a:lstStyle/>
        <a:p>
          <a:endParaRPr lang="es-PE"/>
        </a:p>
      </dgm:t>
    </dgm:pt>
    <dgm:pt modelId="{39516CAD-C795-496E-A754-880F0222C835}" type="sibTrans" cxnId="{75848AD9-B9ED-49C8-8007-0A1F19CA37A2}">
      <dgm:prSet/>
      <dgm:spPr/>
      <dgm:t>
        <a:bodyPr/>
        <a:lstStyle/>
        <a:p>
          <a:endParaRPr lang="es-PE"/>
        </a:p>
      </dgm:t>
    </dgm:pt>
    <dgm:pt modelId="{019EE225-7D50-4478-BE68-62AC6B6F75A9}">
      <dgm:prSet phldrT="[Texto]" custT="1"/>
      <dgm:spPr>
        <a:solidFill>
          <a:srgbClr val="FFFF00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5,668,142</a:t>
          </a:r>
          <a:endParaRPr lang="es-PE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B685FF-48EF-4FF4-BF70-06113C906220}" type="parTrans" cxnId="{1A7CFB90-09B0-4924-984F-0966542257DF}">
      <dgm:prSet/>
      <dgm:spPr/>
      <dgm:t>
        <a:bodyPr/>
        <a:lstStyle/>
        <a:p>
          <a:endParaRPr lang="es-PE"/>
        </a:p>
      </dgm:t>
    </dgm:pt>
    <dgm:pt modelId="{FB31EA2F-473A-4CDB-961D-62B0EB822DD5}" type="sibTrans" cxnId="{1A7CFB90-09B0-4924-984F-0966542257DF}">
      <dgm:prSet/>
      <dgm:spPr/>
      <dgm:t>
        <a:bodyPr/>
        <a:lstStyle/>
        <a:p>
          <a:endParaRPr lang="es-PE"/>
        </a:p>
      </dgm:t>
    </dgm:pt>
    <dgm:pt modelId="{4E4009A9-9D65-41BB-A8C3-28F1BF3873D2}">
      <dgm:prSet phldrT="[Texto]" custT="1"/>
      <dgm:spPr>
        <a:solidFill>
          <a:srgbClr val="C5FEFF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P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 semanal % de cambio</a:t>
          </a:r>
        </a:p>
      </dgm:t>
    </dgm:pt>
    <dgm:pt modelId="{05857E3B-C7DA-4917-9DEF-7B3266910298}" type="parTrans" cxnId="{5C82DDED-F6A2-41FB-8C6C-4186AA0D0B8B}">
      <dgm:prSet/>
      <dgm:spPr/>
      <dgm:t>
        <a:bodyPr/>
        <a:lstStyle/>
        <a:p>
          <a:endParaRPr lang="es-PE"/>
        </a:p>
      </dgm:t>
    </dgm:pt>
    <dgm:pt modelId="{4F81A239-6C9A-476C-A36D-36EF1B6CAB44}" type="sibTrans" cxnId="{5C82DDED-F6A2-41FB-8C6C-4186AA0D0B8B}">
      <dgm:prSet/>
      <dgm:spPr/>
      <dgm:t>
        <a:bodyPr/>
        <a:lstStyle/>
        <a:p>
          <a:endParaRPr lang="es-PE"/>
        </a:p>
      </dgm:t>
    </dgm:pt>
    <dgm:pt modelId="{617EC707-8C59-4C5D-8FB9-CCC493A7C39C}">
      <dgm:prSet phldrT="[Texto]" custT="1"/>
      <dgm:spPr>
        <a:solidFill>
          <a:srgbClr val="C5FEFF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000" b="1" i="0" u="none" dirty="0">
              <a:latin typeface="Arial" panose="020B0604020202020204" pitchFamily="34" charset="0"/>
              <a:cs typeface="Arial" panose="020B0604020202020204" pitchFamily="34" charset="0"/>
            </a:rPr>
            <a:t>-2%</a:t>
          </a:r>
          <a:endParaRPr lang="es-PE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7C4EF8-5040-4B55-A79C-2A7763A5A19D}" type="parTrans" cxnId="{5B032D81-2197-4389-A21E-284D691D2982}">
      <dgm:prSet/>
      <dgm:spPr/>
      <dgm:t>
        <a:bodyPr/>
        <a:lstStyle/>
        <a:p>
          <a:endParaRPr lang="es-PE"/>
        </a:p>
      </dgm:t>
    </dgm:pt>
    <dgm:pt modelId="{89CE76CC-D54A-4AE8-AD13-2EFADA2D8878}" type="sibTrans" cxnId="{5B032D81-2197-4389-A21E-284D691D2982}">
      <dgm:prSet/>
      <dgm:spPr/>
      <dgm:t>
        <a:bodyPr/>
        <a:lstStyle/>
        <a:p>
          <a:endParaRPr lang="es-PE"/>
        </a:p>
      </dgm:t>
    </dgm:pt>
    <dgm:pt modelId="{573B9AA4-1DDB-47D3-B3EC-09B870B13D29}">
      <dgm:prSet phldrT="[Texto]" custT="1"/>
      <dgm:spPr>
        <a:solidFill>
          <a:schemeClr val="accent2">
            <a:lumMod val="60000"/>
            <a:lumOff val="40000"/>
          </a:scheme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Casos en los últimos 7 días/1M pop</a:t>
          </a:r>
          <a:endParaRPr lang="es-PE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D68C07-6BA9-4CB9-99AC-5D1A4C462389}" type="parTrans" cxnId="{93946EB0-48F1-4D9A-8354-247943C708CC}">
      <dgm:prSet/>
      <dgm:spPr/>
      <dgm:t>
        <a:bodyPr/>
        <a:lstStyle/>
        <a:p>
          <a:endParaRPr lang="es-PE"/>
        </a:p>
      </dgm:t>
    </dgm:pt>
    <dgm:pt modelId="{AAE81F6E-BE4D-4365-9D53-E9D0B9BAFDAD}" type="sibTrans" cxnId="{93946EB0-48F1-4D9A-8354-247943C708CC}">
      <dgm:prSet/>
      <dgm:spPr/>
      <dgm:t>
        <a:bodyPr/>
        <a:lstStyle/>
        <a:p>
          <a:endParaRPr lang="es-PE"/>
        </a:p>
      </dgm:t>
    </dgm:pt>
    <dgm:pt modelId="{8E2054FF-BA09-4D2D-9392-881C2DA9AAAD}">
      <dgm:prSet custT="1"/>
      <dgm:spPr>
        <a:solidFill>
          <a:schemeClr val="accent4">
            <a:lumMod val="40000"/>
            <a:lumOff val="60000"/>
          </a:scheme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Casos en los 7 días anteriores</a:t>
          </a:r>
          <a:endParaRPr lang="es-PE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7BB356-4A30-4428-A57E-BCF0D26C8FB4}" type="parTrans" cxnId="{C2D95D0E-5043-4541-A950-C60BCDB371AB}">
      <dgm:prSet/>
      <dgm:spPr/>
      <dgm:t>
        <a:bodyPr/>
        <a:lstStyle/>
        <a:p>
          <a:endParaRPr lang="es-PE"/>
        </a:p>
      </dgm:t>
    </dgm:pt>
    <dgm:pt modelId="{68795617-920B-40BB-95B6-3F511EA42704}" type="sibTrans" cxnId="{C2D95D0E-5043-4541-A950-C60BCDB371AB}">
      <dgm:prSet/>
      <dgm:spPr/>
      <dgm:t>
        <a:bodyPr/>
        <a:lstStyle/>
        <a:p>
          <a:endParaRPr lang="es-PE"/>
        </a:p>
      </dgm:t>
    </dgm:pt>
    <dgm:pt modelId="{409C598D-C689-4A58-8EC2-5BA9C2AF0A91}">
      <dgm:prSet custT="1"/>
      <dgm:spPr>
        <a:solidFill>
          <a:schemeClr val="accent4">
            <a:lumMod val="40000"/>
            <a:lumOff val="60000"/>
          </a:scheme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i="0" u="none" dirty="0">
              <a:latin typeface="Arial" panose="020B0604020202020204" pitchFamily="34" charset="0"/>
              <a:cs typeface="Arial" panose="020B0604020202020204" pitchFamily="34" charset="0"/>
            </a:rPr>
            <a:t>5,770,900 </a:t>
          </a:r>
          <a:endParaRPr lang="es-PE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A12493-E504-4FAC-84DC-83CE6A30ED8B}" type="parTrans" cxnId="{A668C589-9E78-467A-B1D6-801DDA862C69}">
      <dgm:prSet/>
      <dgm:spPr/>
      <dgm:t>
        <a:bodyPr/>
        <a:lstStyle/>
        <a:p>
          <a:endParaRPr lang="es-PE"/>
        </a:p>
      </dgm:t>
    </dgm:pt>
    <dgm:pt modelId="{872FD256-2602-40D1-9173-26E965BDA32B}" type="sibTrans" cxnId="{A668C589-9E78-467A-B1D6-801DDA862C69}">
      <dgm:prSet/>
      <dgm:spPr/>
      <dgm:t>
        <a:bodyPr/>
        <a:lstStyle/>
        <a:p>
          <a:endParaRPr lang="es-PE"/>
        </a:p>
      </dgm:t>
    </dgm:pt>
    <dgm:pt modelId="{EC429AB3-BCEF-40F0-9596-C31656CC52B7}">
      <dgm:prSet phldrT="[Texto]" custT="1"/>
      <dgm:spPr>
        <a:solidFill>
          <a:schemeClr val="accent2">
            <a:lumMod val="60000"/>
            <a:lumOff val="40000"/>
          </a:scheme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dirty="0">
              <a:latin typeface="Arial" panose="020B0604020202020204" pitchFamily="34" charset="0"/>
              <a:cs typeface="Arial" panose="020B0604020202020204" pitchFamily="34" charset="0"/>
            </a:rPr>
            <a:t>731</a:t>
          </a:r>
        </a:p>
      </dgm:t>
    </dgm:pt>
    <dgm:pt modelId="{509FEBC1-3D28-4A75-98A7-14104D104D35}" type="parTrans" cxnId="{9CDB5133-B6F8-47C9-B571-0CB3A288A3A6}">
      <dgm:prSet/>
      <dgm:spPr/>
      <dgm:t>
        <a:bodyPr/>
        <a:lstStyle/>
        <a:p>
          <a:endParaRPr lang="es-PE"/>
        </a:p>
      </dgm:t>
    </dgm:pt>
    <dgm:pt modelId="{DEFE4551-BC89-4529-9CA3-EF3065AA1E2F}" type="sibTrans" cxnId="{9CDB5133-B6F8-47C9-B571-0CB3A288A3A6}">
      <dgm:prSet/>
      <dgm:spPr/>
      <dgm:t>
        <a:bodyPr/>
        <a:lstStyle/>
        <a:p>
          <a:endParaRPr lang="es-PE"/>
        </a:p>
      </dgm:t>
    </dgm:pt>
    <dgm:pt modelId="{DBBC5A15-7E68-4F20-A751-BA240A188481}">
      <dgm:prSet phldrT="[Texto]" phldr="1" custT="1"/>
      <dgm:spPr>
        <a:noFill/>
        <a:ln>
          <a:noFill/>
        </a:ln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gm:spPr>
      <dgm:t>
        <a:bodyPr anchor="ctr" anchorCtr="0"/>
        <a:lstStyle/>
        <a:p>
          <a:endParaRPr lang="es-PE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E821B3-D237-424F-93AE-FAD7B53AB3DD}" type="sibTrans" cxnId="{1750AF9C-CDC0-4ACA-931B-5FDE1814BA80}">
      <dgm:prSet/>
      <dgm:spPr/>
      <dgm:t>
        <a:bodyPr/>
        <a:lstStyle/>
        <a:p>
          <a:endParaRPr lang="es-PE"/>
        </a:p>
      </dgm:t>
    </dgm:pt>
    <dgm:pt modelId="{CDBDE0D8-C2DE-479C-85CD-686F9143E869}" type="parTrans" cxnId="{1750AF9C-CDC0-4ACA-931B-5FDE1814BA80}">
      <dgm:prSet/>
      <dgm:spPr/>
      <dgm:t>
        <a:bodyPr/>
        <a:lstStyle/>
        <a:p>
          <a:endParaRPr lang="es-PE"/>
        </a:p>
      </dgm:t>
    </dgm:pt>
    <dgm:pt modelId="{51F362EF-CA6A-42A4-B101-280AC1B4ECF2}" type="pres">
      <dgm:prSet presAssocID="{1246D512-CFA1-4881-9A8E-D168DA5A87E9}" presName="Name0" presStyleCnt="0">
        <dgm:presLayoutVars>
          <dgm:dir/>
          <dgm:animLvl val="lvl"/>
          <dgm:resizeHandles val="exact"/>
        </dgm:presLayoutVars>
      </dgm:prSet>
      <dgm:spPr/>
    </dgm:pt>
    <dgm:pt modelId="{CF510C97-3475-4FC3-87E2-BFCC0B46C436}" type="pres">
      <dgm:prSet presAssocID="{DBBC5A15-7E68-4F20-A751-BA240A188481}" presName="composite" presStyleCnt="0"/>
      <dgm:spPr/>
    </dgm:pt>
    <dgm:pt modelId="{BA2D9593-EAD2-4B12-A8A4-32C4EEC2AE43}" type="pres">
      <dgm:prSet presAssocID="{DBBC5A15-7E68-4F20-A751-BA240A18848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2B72B690-F309-46E2-BF8F-B373887F7810}" type="pres">
      <dgm:prSet presAssocID="{DBBC5A15-7E68-4F20-A751-BA240A188481}" presName="desTx" presStyleLbl="alignAccFollowNode1" presStyleIdx="0" presStyleCnt="5">
        <dgm:presLayoutVars>
          <dgm:bulletEnabled val="1"/>
        </dgm:presLayoutVars>
      </dgm:prSet>
      <dgm:spPr/>
    </dgm:pt>
    <dgm:pt modelId="{D0849D4D-84D5-4E8D-8221-EA04CA79BC57}" type="pres">
      <dgm:prSet presAssocID="{18E821B3-D237-424F-93AE-FAD7B53AB3DD}" presName="space" presStyleCnt="0"/>
      <dgm:spPr/>
    </dgm:pt>
    <dgm:pt modelId="{4E7F89E9-AA98-4F53-BFCE-5EA514A4601C}" type="pres">
      <dgm:prSet presAssocID="{036B89E3-24EA-485C-AFC7-1A4B2267123A}" presName="composite" presStyleCnt="0"/>
      <dgm:spPr/>
    </dgm:pt>
    <dgm:pt modelId="{9C6AF0B1-3266-47CE-AAFE-F66B2B39A5D8}" type="pres">
      <dgm:prSet presAssocID="{036B89E3-24EA-485C-AFC7-1A4B2267123A}" presName="parTx" presStyleLbl="alignNode1" presStyleIdx="1" presStyleCnt="5" custLinFactNeighborY="-3845">
        <dgm:presLayoutVars>
          <dgm:chMax val="0"/>
          <dgm:chPref val="0"/>
          <dgm:bulletEnabled val="1"/>
        </dgm:presLayoutVars>
      </dgm:prSet>
      <dgm:spPr/>
    </dgm:pt>
    <dgm:pt modelId="{038F86DC-B5C5-4AD8-AA2D-0C9176EB55C9}" type="pres">
      <dgm:prSet presAssocID="{036B89E3-24EA-485C-AFC7-1A4B2267123A}" presName="desTx" presStyleLbl="alignAccFollowNode1" presStyleIdx="1" presStyleCnt="5" custLinFactNeighborY="-995">
        <dgm:presLayoutVars>
          <dgm:bulletEnabled val="1"/>
        </dgm:presLayoutVars>
      </dgm:prSet>
      <dgm:spPr/>
    </dgm:pt>
    <dgm:pt modelId="{04E7A912-6988-4F5E-ABD7-05BE7819A8C6}" type="pres">
      <dgm:prSet presAssocID="{39516CAD-C795-496E-A754-880F0222C835}" presName="space" presStyleCnt="0"/>
      <dgm:spPr/>
    </dgm:pt>
    <dgm:pt modelId="{DCB02FEE-3B55-4684-8C81-5226A766AF37}" type="pres">
      <dgm:prSet presAssocID="{8E2054FF-BA09-4D2D-9392-881C2DA9AAAD}" presName="composite" presStyleCnt="0"/>
      <dgm:spPr/>
    </dgm:pt>
    <dgm:pt modelId="{BE40999F-7E23-485E-8F6F-37C09B4CE5CA}" type="pres">
      <dgm:prSet presAssocID="{8E2054FF-BA09-4D2D-9392-881C2DA9AAAD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3B546600-E306-4027-A24C-7EE0E6C8CD14}" type="pres">
      <dgm:prSet presAssocID="{8E2054FF-BA09-4D2D-9392-881C2DA9AAAD}" presName="desTx" presStyleLbl="alignAccFollowNode1" presStyleIdx="2" presStyleCnt="5">
        <dgm:presLayoutVars>
          <dgm:bulletEnabled val="1"/>
        </dgm:presLayoutVars>
      </dgm:prSet>
      <dgm:spPr/>
    </dgm:pt>
    <dgm:pt modelId="{2EC97403-77E4-4920-8483-D5C59EFB81FC}" type="pres">
      <dgm:prSet presAssocID="{68795617-920B-40BB-95B6-3F511EA42704}" presName="space" presStyleCnt="0"/>
      <dgm:spPr/>
    </dgm:pt>
    <dgm:pt modelId="{20576FC0-BE9F-4CC0-95A2-F89529BDBAD8}" type="pres">
      <dgm:prSet presAssocID="{4E4009A9-9D65-41BB-A8C3-28F1BF3873D2}" presName="composite" presStyleCnt="0"/>
      <dgm:spPr/>
    </dgm:pt>
    <dgm:pt modelId="{98AC9398-D694-43B2-895E-07B00B4302E8}" type="pres">
      <dgm:prSet presAssocID="{4E4009A9-9D65-41BB-A8C3-28F1BF3873D2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38960219-CE93-4FDB-9FA8-4DFB47DF7A63}" type="pres">
      <dgm:prSet presAssocID="{4E4009A9-9D65-41BB-A8C3-28F1BF3873D2}" presName="desTx" presStyleLbl="alignAccFollowNode1" presStyleIdx="3" presStyleCnt="5">
        <dgm:presLayoutVars>
          <dgm:bulletEnabled val="1"/>
        </dgm:presLayoutVars>
      </dgm:prSet>
      <dgm:spPr/>
    </dgm:pt>
    <dgm:pt modelId="{3298114A-CD3D-4834-B0B7-3808D5104B13}" type="pres">
      <dgm:prSet presAssocID="{4F81A239-6C9A-476C-A36D-36EF1B6CAB44}" presName="space" presStyleCnt="0"/>
      <dgm:spPr/>
    </dgm:pt>
    <dgm:pt modelId="{5E3AEF87-B492-4AB6-939B-1ED3CE657CEF}" type="pres">
      <dgm:prSet presAssocID="{573B9AA4-1DDB-47D3-B3EC-09B870B13D29}" presName="composite" presStyleCnt="0"/>
      <dgm:spPr/>
    </dgm:pt>
    <dgm:pt modelId="{AA0DA737-0ECA-442F-9719-98FE078BF17C}" type="pres">
      <dgm:prSet presAssocID="{573B9AA4-1DDB-47D3-B3EC-09B870B13D29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CE22CF04-2428-4DB3-A294-054CC4F526BB}" type="pres">
      <dgm:prSet presAssocID="{573B9AA4-1DDB-47D3-B3EC-09B870B13D29}" presName="desTx" presStyleLbl="alignAccFollowNode1" presStyleIdx="4" presStyleCnt="5" custLinFactNeighborX="-42" custLinFactNeighborY="-995">
        <dgm:presLayoutVars>
          <dgm:bulletEnabled val="1"/>
        </dgm:presLayoutVars>
      </dgm:prSet>
      <dgm:spPr/>
    </dgm:pt>
  </dgm:ptLst>
  <dgm:cxnLst>
    <dgm:cxn modelId="{C2D95D0E-5043-4541-A950-C60BCDB371AB}" srcId="{1246D512-CFA1-4881-9A8E-D168DA5A87E9}" destId="{8E2054FF-BA09-4D2D-9392-881C2DA9AAAD}" srcOrd="2" destOrd="0" parTransId="{037BB356-4A30-4428-A57E-BCF0D26C8FB4}" sibTransId="{68795617-920B-40BB-95B6-3F511EA42704}"/>
    <dgm:cxn modelId="{F1900C14-AC4A-4FEE-BA93-2316043D7118}" type="presOf" srcId="{DBBC5A15-7E68-4F20-A751-BA240A188481}" destId="{BA2D9593-EAD2-4B12-A8A4-32C4EEC2AE43}" srcOrd="0" destOrd="0" presId="urn:microsoft.com/office/officeart/2005/8/layout/hList1"/>
    <dgm:cxn modelId="{666BCE2C-A636-4529-87A2-2B3588F7179F}" type="presOf" srcId="{019EE225-7D50-4478-BE68-62AC6B6F75A9}" destId="{038F86DC-B5C5-4AD8-AA2D-0C9176EB55C9}" srcOrd="0" destOrd="0" presId="urn:microsoft.com/office/officeart/2005/8/layout/hList1"/>
    <dgm:cxn modelId="{9CDB5133-B6F8-47C9-B571-0CB3A288A3A6}" srcId="{573B9AA4-1DDB-47D3-B3EC-09B870B13D29}" destId="{EC429AB3-BCEF-40F0-9596-C31656CC52B7}" srcOrd="0" destOrd="0" parTransId="{509FEBC1-3D28-4A75-98A7-14104D104D35}" sibTransId="{DEFE4551-BC89-4529-9CA3-EF3065AA1E2F}"/>
    <dgm:cxn modelId="{993D2036-3791-4C7A-A9AB-721056F1909A}" type="presOf" srcId="{3C22AE56-A0EB-4168-8A1F-D3E0CDE791DD}" destId="{2B72B690-F309-46E2-BF8F-B373887F7810}" srcOrd="0" destOrd="0" presId="urn:microsoft.com/office/officeart/2005/8/layout/hList1"/>
    <dgm:cxn modelId="{F705373E-55DD-41E3-8B0D-3C197761F99A}" type="presOf" srcId="{036B89E3-24EA-485C-AFC7-1A4B2267123A}" destId="{9C6AF0B1-3266-47CE-AAFE-F66B2B39A5D8}" srcOrd="0" destOrd="0" presId="urn:microsoft.com/office/officeart/2005/8/layout/hList1"/>
    <dgm:cxn modelId="{03503B65-D863-4A88-8CC1-3631DF81DF9D}" type="presOf" srcId="{617EC707-8C59-4C5D-8FB9-CCC493A7C39C}" destId="{38960219-CE93-4FDB-9FA8-4DFB47DF7A63}" srcOrd="0" destOrd="0" presId="urn:microsoft.com/office/officeart/2005/8/layout/hList1"/>
    <dgm:cxn modelId="{35CD5865-1D16-4372-A2D2-F41DF0E6605A}" type="presOf" srcId="{573B9AA4-1DDB-47D3-B3EC-09B870B13D29}" destId="{AA0DA737-0ECA-442F-9719-98FE078BF17C}" srcOrd="0" destOrd="0" presId="urn:microsoft.com/office/officeart/2005/8/layout/hList1"/>
    <dgm:cxn modelId="{1D8C667F-8537-41DB-A2A8-6B60BCD02881}" type="presOf" srcId="{8E2054FF-BA09-4D2D-9392-881C2DA9AAAD}" destId="{BE40999F-7E23-485E-8F6F-37C09B4CE5CA}" srcOrd="0" destOrd="0" presId="urn:microsoft.com/office/officeart/2005/8/layout/hList1"/>
    <dgm:cxn modelId="{5B032D81-2197-4389-A21E-284D691D2982}" srcId="{4E4009A9-9D65-41BB-A8C3-28F1BF3873D2}" destId="{617EC707-8C59-4C5D-8FB9-CCC493A7C39C}" srcOrd="0" destOrd="0" parTransId="{1D7C4EF8-5040-4B55-A79C-2A7763A5A19D}" sibTransId="{89CE76CC-D54A-4AE8-AD13-2EFADA2D8878}"/>
    <dgm:cxn modelId="{3BB04381-7C58-4DD1-849F-5B3F89EF44B4}" type="presOf" srcId="{4E4009A9-9D65-41BB-A8C3-28F1BF3873D2}" destId="{98AC9398-D694-43B2-895E-07B00B4302E8}" srcOrd="0" destOrd="0" presId="urn:microsoft.com/office/officeart/2005/8/layout/hList1"/>
    <dgm:cxn modelId="{A668C589-9E78-467A-B1D6-801DDA862C69}" srcId="{8E2054FF-BA09-4D2D-9392-881C2DA9AAAD}" destId="{409C598D-C689-4A58-8EC2-5BA9C2AF0A91}" srcOrd="0" destOrd="0" parTransId="{1AA12493-E504-4FAC-84DC-83CE6A30ED8B}" sibTransId="{872FD256-2602-40D1-9173-26E965BDA32B}"/>
    <dgm:cxn modelId="{1A7CFB90-09B0-4924-984F-0966542257DF}" srcId="{036B89E3-24EA-485C-AFC7-1A4B2267123A}" destId="{019EE225-7D50-4478-BE68-62AC6B6F75A9}" srcOrd="0" destOrd="0" parTransId="{49B685FF-48EF-4FF4-BF70-06113C906220}" sibTransId="{FB31EA2F-473A-4CDB-961D-62B0EB822DD5}"/>
    <dgm:cxn modelId="{1750AF9C-CDC0-4ACA-931B-5FDE1814BA80}" srcId="{1246D512-CFA1-4881-9A8E-D168DA5A87E9}" destId="{DBBC5A15-7E68-4F20-A751-BA240A188481}" srcOrd="0" destOrd="0" parTransId="{CDBDE0D8-C2DE-479C-85CD-686F9143E869}" sibTransId="{18E821B3-D237-424F-93AE-FAD7B53AB3DD}"/>
    <dgm:cxn modelId="{BD99C99C-786C-47A6-9CAB-5AC452B4B400}" type="presOf" srcId="{409C598D-C689-4A58-8EC2-5BA9C2AF0A91}" destId="{3B546600-E306-4027-A24C-7EE0E6C8CD14}" srcOrd="0" destOrd="0" presId="urn:microsoft.com/office/officeart/2005/8/layout/hList1"/>
    <dgm:cxn modelId="{93946EB0-48F1-4D9A-8354-247943C708CC}" srcId="{1246D512-CFA1-4881-9A8E-D168DA5A87E9}" destId="{573B9AA4-1DDB-47D3-B3EC-09B870B13D29}" srcOrd="4" destOrd="0" parTransId="{FBD68C07-6BA9-4CB9-99AC-5D1A4C462389}" sibTransId="{AAE81F6E-BE4D-4365-9D53-E9D0B9BAFDAD}"/>
    <dgm:cxn modelId="{C2C9E2C6-0B86-4491-8203-C035D71924B5}" type="presOf" srcId="{EC429AB3-BCEF-40F0-9596-C31656CC52B7}" destId="{CE22CF04-2428-4DB3-A294-054CC4F526BB}" srcOrd="0" destOrd="0" presId="urn:microsoft.com/office/officeart/2005/8/layout/hList1"/>
    <dgm:cxn modelId="{75848AD9-B9ED-49C8-8007-0A1F19CA37A2}" srcId="{1246D512-CFA1-4881-9A8E-D168DA5A87E9}" destId="{036B89E3-24EA-485C-AFC7-1A4B2267123A}" srcOrd="1" destOrd="0" parTransId="{D3791521-0D4C-4803-AC4F-EB61D248BDBE}" sibTransId="{39516CAD-C795-496E-A754-880F0222C835}"/>
    <dgm:cxn modelId="{9A8046E1-F814-460E-ACEE-28188C825153}" srcId="{DBBC5A15-7E68-4F20-A751-BA240A188481}" destId="{3C22AE56-A0EB-4168-8A1F-D3E0CDE791DD}" srcOrd="0" destOrd="0" parTransId="{CE625CBE-5509-4D4F-B680-1F2ABFA4A213}" sibTransId="{7E991CFE-54E3-4B0F-AC12-38D9C44FDC0B}"/>
    <dgm:cxn modelId="{5C82DDED-F6A2-41FB-8C6C-4186AA0D0B8B}" srcId="{1246D512-CFA1-4881-9A8E-D168DA5A87E9}" destId="{4E4009A9-9D65-41BB-A8C3-28F1BF3873D2}" srcOrd="3" destOrd="0" parTransId="{05857E3B-C7DA-4917-9DEF-7B3266910298}" sibTransId="{4F81A239-6C9A-476C-A36D-36EF1B6CAB44}"/>
    <dgm:cxn modelId="{F93135FA-9EA2-42A9-93AB-8630A198A870}" type="presOf" srcId="{1246D512-CFA1-4881-9A8E-D168DA5A87E9}" destId="{51F362EF-CA6A-42A4-B101-280AC1B4ECF2}" srcOrd="0" destOrd="0" presId="urn:microsoft.com/office/officeart/2005/8/layout/hList1"/>
    <dgm:cxn modelId="{4371A1D8-509C-4E01-8F95-FD4278BFF38E}" type="presParOf" srcId="{51F362EF-CA6A-42A4-B101-280AC1B4ECF2}" destId="{CF510C97-3475-4FC3-87E2-BFCC0B46C436}" srcOrd="0" destOrd="0" presId="urn:microsoft.com/office/officeart/2005/8/layout/hList1"/>
    <dgm:cxn modelId="{083FC077-8600-4AAF-A8EC-FD2C8010C23D}" type="presParOf" srcId="{CF510C97-3475-4FC3-87E2-BFCC0B46C436}" destId="{BA2D9593-EAD2-4B12-A8A4-32C4EEC2AE43}" srcOrd="0" destOrd="0" presId="urn:microsoft.com/office/officeart/2005/8/layout/hList1"/>
    <dgm:cxn modelId="{1F229BE5-8F08-4971-B51D-3604178F0091}" type="presParOf" srcId="{CF510C97-3475-4FC3-87E2-BFCC0B46C436}" destId="{2B72B690-F309-46E2-BF8F-B373887F7810}" srcOrd="1" destOrd="0" presId="urn:microsoft.com/office/officeart/2005/8/layout/hList1"/>
    <dgm:cxn modelId="{4DB6275C-E99D-4FFD-A4CA-276033408E69}" type="presParOf" srcId="{51F362EF-CA6A-42A4-B101-280AC1B4ECF2}" destId="{D0849D4D-84D5-4E8D-8221-EA04CA79BC57}" srcOrd="1" destOrd="0" presId="urn:microsoft.com/office/officeart/2005/8/layout/hList1"/>
    <dgm:cxn modelId="{7A6B11EB-A427-4864-A998-37E2CBE586DD}" type="presParOf" srcId="{51F362EF-CA6A-42A4-B101-280AC1B4ECF2}" destId="{4E7F89E9-AA98-4F53-BFCE-5EA514A4601C}" srcOrd="2" destOrd="0" presId="urn:microsoft.com/office/officeart/2005/8/layout/hList1"/>
    <dgm:cxn modelId="{F6D0F342-9462-4CD9-A0CF-B930419BD85A}" type="presParOf" srcId="{4E7F89E9-AA98-4F53-BFCE-5EA514A4601C}" destId="{9C6AF0B1-3266-47CE-AAFE-F66B2B39A5D8}" srcOrd="0" destOrd="0" presId="urn:microsoft.com/office/officeart/2005/8/layout/hList1"/>
    <dgm:cxn modelId="{A0CFA2AF-EB9D-4F58-92F1-A65A9EED286A}" type="presParOf" srcId="{4E7F89E9-AA98-4F53-BFCE-5EA514A4601C}" destId="{038F86DC-B5C5-4AD8-AA2D-0C9176EB55C9}" srcOrd="1" destOrd="0" presId="urn:microsoft.com/office/officeart/2005/8/layout/hList1"/>
    <dgm:cxn modelId="{5FC303D5-C700-4A25-B348-F912C5422E71}" type="presParOf" srcId="{51F362EF-CA6A-42A4-B101-280AC1B4ECF2}" destId="{04E7A912-6988-4F5E-ABD7-05BE7819A8C6}" srcOrd="3" destOrd="0" presId="urn:microsoft.com/office/officeart/2005/8/layout/hList1"/>
    <dgm:cxn modelId="{7B01FFE0-FA73-4E7D-8979-3F4F1C277B90}" type="presParOf" srcId="{51F362EF-CA6A-42A4-B101-280AC1B4ECF2}" destId="{DCB02FEE-3B55-4684-8C81-5226A766AF37}" srcOrd="4" destOrd="0" presId="urn:microsoft.com/office/officeart/2005/8/layout/hList1"/>
    <dgm:cxn modelId="{6A3E0C89-B5BC-4985-BE75-C42EABB2BB28}" type="presParOf" srcId="{DCB02FEE-3B55-4684-8C81-5226A766AF37}" destId="{BE40999F-7E23-485E-8F6F-37C09B4CE5CA}" srcOrd="0" destOrd="0" presId="urn:microsoft.com/office/officeart/2005/8/layout/hList1"/>
    <dgm:cxn modelId="{C05D0F00-63B5-403A-A830-692D4CF741A1}" type="presParOf" srcId="{DCB02FEE-3B55-4684-8C81-5226A766AF37}" destId="{3B546600-E306-4027-A24C-7EE0E6C8CD14}" srcOrd="1" destOrd="0" presId="urn:microsoft.com/office/officeart/2005/8/layout/hList1"/>
    <dgm:cxn modelId="{E6B162A5-C78B-4469-B7F1-0C0CFFBF7EC7}" type="presParOf" srcId="{51F362EF-CA6A-42A4-B101-280AC1B4ECF2}" destId="{2EC97403-77E4-4920-8483-D5C59EFB81FC}" srcOrd="5" destOrd="0" presId="urn:microsoft.com/office/officeart/2005/8/layout/hList1"/>
    <dgm:cxn modelId="{7F76596C-786B-46B6-BCAF-39373C587700}" type="presParOf" srcId="{51F362EF-CA6A-42A4-B101-280AC1B4ECF2}" destId="{20576FC0-BE9F-4CC0-95A2-F89529BDBAD8}" srcOrd="6" destOrd="0" presId="urn:microsoft.com/office/officeart/2005/8/layout/hList1"/>
    <dgm:cxn modelId="{0381B09F-46FA-40E4-B817-B716BC3BF7B8}" type="presParOf" srcId="{20576FC0-BE9F-4CC0-95A2-F89529BDBAD8}" destId="{98AC9398-D694-43B2-895E-07B00B4302E8}" srcOrd="0" destOrd="0" presId="urn:microsoft.com/office/officeart/2005/8/layout/hList1"/>
    <dgm:cxn modelId="{C7232A83-22F3-4D49-90EB-3768C08FA04B}" type="presParOf" srcId="{20576FC0-BE9F-4CC0-95A2-F89529BDBAD8}" destId="{38960219-CE93-4FDB-9FA8-4DFB47DF7A63}" srcOrd="1" destOrd="0" presId="urn:microsoft.com/office/officeart/2005/8/layout/hList1"/>
    <dgm:cxn modelId="{0BE97621-3C53-425C-BACC-769AA2A5DB2A}" type="presParOf" srcId="{51F362EF-CA6A-42A4-B101-280AC1B4ECF2}" destId="{3298114A-CD3D-4834-B0B7-3808D5104B13}" srcOrd="7" destOrd="0" presId="urn:microsoft.com/office/officeart/2005/8/layout/hList1"/>
    <dgm:cxn modelId="{68FE4B9F-F4E7-4972-914A-C1FA3B1E04BE}" type="presParOf" srcId="{51F362EF-CA6A-42A4-B101-280AC1B4ECF2}" destId="{5E3AEF87-B492-4AB6-939B-1ED3CE657CEF}" srcOrd="8" destOrd="0" presId="urn:microsoft.com/office/officeart/2005/8/layout/hList1"/>
    <dgm:cxn modelId="{08E70F4C-6476-42BE-AF27-BA020F88623F}" type="presParOf" srcId="{5E3AEF87-B492-4AB6-939B-1ED3CE657CEF}" destId="{AA0DA737-0ECA-442F-9719-98FE078BF17C}" srcOrd="0" destOrd="0" presId="urn:microsoft.com/office/officeart/2005/8/layout/hList1"/>
    <dgm:cxn modelId="{B7F12E40-72C8-4B05-BC50-D240926D3208}" type="presParOf" srcId="{5E3AEF87-B492-4AB6-939B-1ED3CE657CEF}" destId="{CE22CF04-2428-4DB3-A294-054CC4F526B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46D512-CFA1-4881-9A8E-D168DA5A87E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3C22AE56-A0EB-4168-8A1F-D3E0CDE791DD}">
      <dgm:prSet phldrT="[Texto]" custT="1"/>
      <dgm:spPr>
        <a:noFill/>
        <a:ln>
          <a:noFill/>
        </a:ln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dirty="0">
              <a:latin typeface="Arial" panose="020B0604020202020204" pitchFamily="34" charset="0"/>
              <a:cs typeface="Arial" panose="020B0604020202020204" pitchFamily="34" charset="0"/>
            </a:rPr>
            <a:t>Mundo</a:t>
          </a:r>
        </a:p>
      </dgm:t>
    </dgm:pt>
    <dgm:pt modelId="{CE625CBE-5509-4D4F-B680-1F2ABFA4A213}" type="parTrans" cxnId="{9A8046E1-F814-460E-ACEE-28188C825153}">
      <dgm:prSet/>
      <dgm:spPr/>
      <dgm:t>
        <a:bodyPr/>
        <a:lstStyle/>
        <a:p>
          <a:endParaRPr lang="es-PE"/>
        </a:p>
      </dgm:t>
    </dgm:pt>
    <dgm:pt modelId="{7E991CFE-54E3-4B0F-AC12-38D9C44FDC0B}" type="sibTrans" cxnId="{9A8046E1-F814-460E-ACEE-28188C825153}">
      <dgm:prSet/>
      <dgm:spPr/>
      <dgm:t>
        <a:bodyPr/>
        <a:lstStyle/>
        <a:p>
          <a:endParaRPr lang="es-PE"/>
        </a:p>
      </dgm:t>
    </dgm:pt>
    <dgm:pt modelId="{036B89E3-24EA-485C-AFC7-1A4B2267123A}">
      <dgm:prSet phldrT="[Texto]" custT="1"/>
      <dgm:spPr>
        <a:solidFill>
          <a:srgbClr val="FFFF00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400" b="1" dirty="0">
              <a:latin typeface="Arial" panose="020B0604020202020204" pitchFamily="34" charset="0"/>
              <a:cs typeface="Arial" panose="020B0604020202020204" pitchFamily="34" charset="0"/>
            </a:rPr>
            <a:t>Muertes en los últimos 7 días</a:t>
          </a:r>
          <a:endParaRPr lang="es-PE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791521-0D4C-4803-AC4F-EB61D248BDBE}" type="parTrans" cxnId="{75848AD9-B9ED-49C8-8007-0A1F19CA37A2}">
      <dgm:prSet/>
      <dgm:spPr/>
      <dgm:t>
        <a:bodyPr/>
        <a:lstStyle/>
        <a:p>
          <a:endParaRPr lang="es-PE"/>
        </a:p>
      </dgm:t>
    </dgm:pt>
    <dgm:pt modelId="{39516CAD-C795-496E-A754-880F0222C835}" type="sibTrans" cxnId="{75848AD9-B9ED-49C8-8007-0A1F19CA37A2}">
      <dgm:prSet/>
      <dgm:spPr/>
      <dgm:t>
        <a:bodyPr/>
        <a:lstStyle/>
        <a:p>
          <a:endParaRPr lang="es-PE"/>
        </a:p>
      </dgm:t>
    </dgm:pt>
    <dgm:pt modelId="{019EE225-7D50-4478-BE68-62AC6B6F75A9}">
      <dgm:prSet phldrT="[Texto]" custT="1"/>
      <dgm:spPr>
        <a:solidFill>
          <a:srgbClr val="FFFF00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i="0" u="none" dirty="0">
              <a:latin typeface="Arial" panose="020B0604020202020204" pitchFamily="34" charset="0"/>
              <a:cs typeface="Arial" panose="020B0604020202020204" pitchFamily="34" charset="0"/>
            </a:rPr>
            <a:t>93,560</a:t>
          </a:r>
          <a:endParaRPr lang="es-PE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B685FF-48EF-4FF4-BF70-06113C906220}" type="parTrans" cxnId="{1A7CFB90-09B0-4924-984F-0966542257DF}">
      <dgm:prSet/>
      <dgm:spPr/>
      <dgm:t>
        <a:bodyPr/>
        <a:lstStyle/>
        <a:p>
          <a:endParaRPr lang="es-PE"/>
        </a:p>
      </dgm:t>
    </dgm:pt>
    <dgm:pt modelId="{FB31EA2F-473A-4CDB-961D-62B0EB822DD5}" type="sibTrans" cxnId="{1A7CFB90-09B0-4924-984F-0966542257DF}">
      <dgm:prSet/>
      <dgm:spPr/>
      <dgm:t>
        <a:bodyPr/>
        <a:lstStyle/>
        <a:p>
          <a:endParaRPr lang="es-PE"/>
        </a:p>
      </dgm:t>
    </dgm:pt>
    <dgm:pt modelId="{4E4009A9-9D65-41BB-A8C3-28F1BF3873D2}">
      <dgm:prSet phldrT="[Texto]" custT="1"/>
      <dgm:spPr>
        <a:solidFill>
          <a:srgbClr val="C5FEFF">
            <a:alpha val="47843"/>
          </a:srgb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300" b="1" dirty="0">
              <a:latin typeface="Arial" panose="020B0604020202020204" pitchFamily="34" charset="0"/>
              <a:cs typeface="Arial" panose="020B0604020202020204" pitchFamily="34" charset="0"/>
            </a:rPr>
            <a:t>Variación semanal del porcentaje de mortalidad</a:t>
          </a:r>
          <a:endParaRPr lang="es-PE" sz="1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857E3B-C7DA-4917-9DEF-7B3266910298}" type="parTrans" cxnId="{5C82DDED-F6A2-41FB-8C6C-4186AA0D0B8B}">
      <dgm:prSet/>
      <dgm:spPr/>
      <dgm:t>
        <a:bodyPr/>
        <a:lstStyle/>
        <a:p>
          <a:endParaRPr lang="es-PE"/>
        </a:p>
      </dgm:t>
    </dgm:pt>
    <dgm:pt modelId="{4F81A239-6C9A-476C-A36D-36EF1B6CAB44}" type="sibTrans" cxnId="{5C82DDED-F6A2-41FB-8C6C-4186AA0D0B8B}">
      <dgm:prSet/>
      <dgm:spPr/>
      <dgm:t>
        <a:bodyPr/>
        <a:lstStyle/>
        <a:p>
          <a:endParaRPr lang="es-PE"/>
        </a:p>
      </dgm:t>
    </dgm:pt>
    <dgm:pt modelId="{617EC707-8C59-4C5D-8FB9-CCC493A7C39C}">
      <dgm:prSet phldrT="[Texto]" custT="1"/>
      <dgm:spPr>
        <a:solidFill>
          <a:srgbClr val="C5FEFF">
            <a:alpha val="47843"/>
          </a:srgb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000" b="1" i="0" u="none" dirty="0">
              <a:latin typeface="Arial" panose="020B0604020202020204" pitchFamily="34" charset="0"/>
              <a:cs typeface="Arial" panose="020B0604020202020204" pitchFamily="34" charset="0"/>
            </a:rPr>
            <a:t>5 %</a:t>
          </a:r>
          <a:endParaRPr lang="es-PE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7C4EF8-5040-4B55-A79C-2A7763A5A19D}" type="parTrans" cxnId="{5B032D81-2197-4389-A21E-284D691D2982}">
      <dgm:prSet/>
      <dgm:spPr/>
      <dgm:t>
        <a:bodyPr/>
        <a:lstStyle/>
        <a:p>
          <a:endParaRPr lang="es-PE"/>
        </a:p>
      </dgm:t>
    </dgm:pt>
    <dgm:pt modelId="{89CE76CC-D54A-4AE8-AD13-2EFADA2D8878}" type="sibTrans" cxnId="{5B032D81-2197-4389-A21E-284D691D2982}">
      <dgm:prSet/>
      <dgm:spPr/>
      <dgm:t>
        <a:bodyPr/>
        <a:lstStyle/>
        <a:p>
          <a:endParaRPr lang="es-PE"/>
        </a:p>
      </dgm:t>
    </dgm:pt>
    <dgm:pt modelId="{573B9AA4-1DDB-47D3-B3EC-09B870B13D29}">
      <dgm:prSet phldrT="[Texto]" custT="1"/>
      <dgm:spPr>
        <a:solidFill>
          <a:schemeClr val="accent4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Muertes en los últimos 7 días/1M </a:t>
          </a:r>
          <a:r>
            <a:rPr lang="es-ES" sz="13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pops</a:t>
          </a:r>
          <a:r>
            <a:rPr lang="es-E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/1M pop</a:t>
          </a:r>
          <a:endParaRPr lang="es-PE" sz="13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D68C07-6BA9-4CB9-99AC-5D1A4C462389}" type="parTrans" cxnId="{93946EB0-48F1-4D9A-8354-247943C708CC}">
      <dgm:prSet/>
      <dgm:spPr/>
      <dgm:t>
        <a:bodyPr/>
        <a:lstStyle/>
        <a:p>
          <a:endParaRPr lang="es-PE"/>
        </a:p>
      </dgm:t>
    </dgm:pt>
    <dgm:pt modelId="{AAE81F6E-BE4D-4365-9D53-E9D0B9BAFDAD}" type="sibTrans" cxnId="{93946EB0-48F1-4D9A-8354-247943C708CC}">
      <dgm:prSet/>
      <dgm:spPr/>
      <dgm:t>
        <a:bodyPr/>
        <a:lstStyle/>
        <a:p>
          <a:endParaRPr lang="es-PE"/>
        </a:p>
      </dgm:t>
    </dgm:pt>
    <dgm:pt modelId="{8E2054FF-BA09-4D2D-9392-881C2DA9AAAD}">
      <dgm:prSet custT="1"/>
      <dgm:spPr>
        <a:solidFill>
          <a:schemeClr val="accent3">
            <a:lumMod val="60000"/>
            <a:lumOff val="40000"/>
          </a:scheme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Muertes en los 7 días anteriores</a:t>
          </a:r>
          <a:endParaRPr lang="es-PE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7BB356-4A30-4428-A57E-BCF0D26C8FB4}" type="parTrans" cxnId="{C2D95D0E-5043-4541-A950-C60BCDB371AB}">
      <dgm:prSet/>
      <dgm:spPr/>
      <dgm:t>
        <a:bodyPr/>
        <a:lstStyle/>
        <a:p>
          <a:endParaRPr lang="es-PE"/>
        </a:p>
      </dgm:t>
    </dgm:pt>
    <dgm:pt modelId="{68795617-920B-40BB-95B6-3F511EA42704}" type="sibTrans" cxnId="{C2D95D0E-5043-4541-A950-C60BCDB371AB}">
      <dgm:prSet/>
      <dgm:spPr/>
      <dgm:t>
        <a:bodyPr/>
        <a:lstStyle/>
        <a:p>
          <a:endParaRPr lang="es-PE"/>
        </a:p>
      </dgm:t>
    </dgm:pt>
    <dgm:pt modelId="{409C598D-C689-4A58-8EC2-5BA9C2AF0A91}">
      <dgm:prSet custT="1"/>
      <dgm:spPr>
        <a:solidFill>
          <a:schemeClr val="accent3">
            <a:lumMod val="60000"/>
            <a:lumOff val="40000"/>
          </a:schemeClr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i="0" u="none" dirty="0">
              <a:latin typeface="Arial" panose="020B0604020202020204" pitchFamily="34" charset="0"/>
              <a:cs typeface="Arial" panose="020B0604020202020204" pitchFamily="34" charset="0"/>
            </a:rPr>
            <a:t>89,386</a:t>
          </a:r>
          <a:endParaRPr lang="es-PE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A12493-E504-4FAC-84DC-83CE6A30ED8B}" type="parTrans" cxnId="{A668C589-9E78-467A-B1D6-801DDA862C69}">
      <dgm:prSet/>
      <dgm:spPr/>
      <dgm:t>
        <a:bodyPr/>
        <a:lstStyle/>
        <a:p>
          <a:endParaRPr lang="es-PE"/>
        </a:p>
      </dgm:t>
    </dgm:pt>
    <dgm:pt modelId="{872FD256-2602-40D1-9173-26E965BDA32B}" type="sibTrans" cxnId="{A668C589-9E78-467A-B1D6-801DDA862C69}">
      <dgm:prSet/>
      <dgm:spPr/>
      <dgm:t>
        <a:bodyPr/>
        <a:lstStyle/>
        <a:p>
          <a:endParaRPr lang="es-PE"/>
        </a:p>
      </dgm:t>
    </dgm:pt>
    <dgm:pt modelId="{EC429AB3-BCEF-40F0-9596-C31656CC52B7}">
      <dgm:prSet phldrT="[Texto]" custT="1"/>
      <dgm:spPr>
        <a:solidFill>
          <a:schemeClr val="accent4"/>
        </a:solidFill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gm:spPr>
      <dgm:t>
        <a:bodyPr anchor="ctr" anchorCtr="0"/>
        <a:lstStyle/>
        <a:p>
          <a:pPr algn="ctr">
            <a:buFontTx/>
            <a:buNone/>
          </a:pPr>
          <a:r>
            <a:rPr lang="es-PE" sz="2400" b="1" dirty="0">
              <a:latin typeface="Arial" panose="020B0604020202020204" pitchFamily="34" charset="0"/>
              <a:cs typeface="Arial" panose="020B0604020202020204" pitchFamily="34" charset="0"/>
            </a:rPr>
            <a:t>12</a:t>
          </a:r>
        </a:p>
      </dgm:t>
    </dgm:pt>
    <dgm:pt modelId="{509FEBC1-3D28-4A75-98A7-14104D104D35}" type="parTrans" cxnId="{9CDB5133-B6F8-47C9-B571-0CB3A288A3A6}">
      <dgm:prSet/>
      <dgm:spPr/>
      <dgm:t>
        <a:bodyPr/>
        <a:lstStyle/>
        <a:p>
          <a:endParaRPr lang="es-PE"/>
        </a:p>
      </dgm:t>
    </dgm:pt>
    <dgm:pt modelId="{DEFE4551-BC89-4529-9CA3-EF3065AA1E2F}" type="sibTrans" cxnId="{9CDB5133-B6F8-47C9-B571-0CB3A288A3A6}">
      <dgm:prSet/>
      <dgm:spPr/>
      <dgm:t>
        <a:bodyPr/>
        <a:lstStyle/>
        <a:p>
          <a:endParaRPr lang="es-PE"/>
        </a:p>
      </dgm:t>
    </dgm:pt>
    <dgm:pt modelId="{DBBC5A15-7E68-4F20-A751-BA240A188481}">
      <dgm:prSet phldrT="[Texto]" phldr="1" custT="1"/>
      <dgm:spPr>
        <a:noFill/>
        <a:ln>
          <a:noFill/>
        </a:ln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gm:spPr>
      <dgm:t>
        <a:bodyPr anchor="ctr" anchorCtr="0"/>
        <a:lstStyle/>
        <a:p>
          <a:endParaRPr lang="es-PE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E821B3-D237-424F-93AE-FAD7B53AB3DD}" type="sibTrans" cxnId="{1750AF9C-CDC0-4ACA-931B-5FDE1814BA80}">
      <dgm:prSet/>
      <dgm:spPr/>
      <dgm:t>
        <a:bodyPr/>
        <a:lstStyle/>
        <a:p>
          <a:endParaRPr lang="es-PE"/>
        </a:p>
      </dgm:t>
    </dgm:pt>
    <dgm:pt modelId="{CDBDE0D8-C2DE-479C-85CD-686F9143E869}" type="parTrans" cxnId="{1750AF9C-CDC0-4ACA-931B-5FDE1814BA80}">
      <dgm:prSet/>
      <dgm:spPr/>
      <dgm:t>
        <a:bodyPr/>
        <a:lstStyle/>
        <a:p>
          <a:endParaRPr lang="es-PE"/>
        </a:p>
      </dgm:t>
    </dgm:pt>
    <dgm:pt modelId="{51F362EF-CA6A-42A4-B101-280AC1B4ECF2}" type="pres">
      <dgm:prSet presAssocID="{1246D512-CFA1-4881-9A8E-D168DA5A87E9}" presName="Name0" presStyleCnt="0">
        <dgm:presLayoutVars>
          <dgm:dir/>
          <dgm:animLvl val="lvl"/>
          <dgm:resizeHandles val="exact"/>
        </dgm:presLayoutVars>
      </dgm:prSet>
      <dgm:spPr/>
    </dgm:pt>
    <dgm:pt modelId="{CF510C97-3475-4FC3-87E2-BFCC0B46C436}" type="pres">
      <dgm:prSet presAssocID="{DBBC5A15-7E68-4F20-A751-BA240A188481}" presName="composite" presStyleCnt="0"/>
      <dgm:spPr/>
    </dgm:pt>
    <dgm:pt modelId="{BA2D9593-EAD2-4B12-A8A4-32C4EEC2AE43}" type="pres">
      <dgm:prSet presAssocID="{DBBC5A15-7E68-4F20-A751-BA240A18848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2B72B690-F309-46E2-BF8F-B373887F7810}" type="pres">
      <dgm:prSet presAssocID="{DBBC5A15-7E68-4F20-A751-BA240A188481}" presName="desTx" presStyleLbl="alignAccFollowNode1" presStyleIdx="0" presStyleCnt="5">
        <dgm:presLayoutVars>
          <dgm:bulletEnabled val="1"/>
        </dgm:presLayoutVars>
      </dgm:prSet>
      <dgm:spPr/>
    </dgm:pt>
    <dgm:pt modelId="{D0849D4D-84D5-4E8D-8221-EA04CA79BC57}" type="pres">
      <dgm:prSet presAssocID="{18E821B3-D237-424F-93AE-FAD7B53AB3DD}" presName="space" presStyleCnt="0"/>
      <dgm:spPr/>
    </dgm:pt>
    <dgm:pt modelId="{4E7F89E9-AA98-4F53-BFCE-5EA514A4601C}" type="pres">
      <dgm:prSet presAssocID="{036B89E3-24EA-485C-AFC7-1A4B2267123A}" presName="composite" presStyleCnt="0"/>
      <dgm:spPr/>
    </dgm:pt>
    <dgm:pt modelId="{9C6AF0B1-3266-47CE-AAFE-F66B2B39A5D8}" type="pres">
      <dgm:prSet presAssocID="{036B89E3-24EA-485C-AFC7-1A4B2267123A}" presName="parTx" presStyleLbl="alignNode1" presStyleIdx="1" presStyleCnt="5" custLinFactNeighborY="-3845">
        <dgm:presLayoutVars>
          <dgm:chMax val="0"/>
          <dgm:chPref val="0"/>
          <dgm:bulletEnabled val="1"/>
        </dgm:presLayoutVars>
      </dgm:prSet>
      <dgm:spPr/>
    </dgm:pt>
    <dgm:pt modelId="{038F86DC-B5C5-4AD8-AA2D-0C9176EB55C9}" type="pres">
      <dgm:prSet presAssocID="{036B89E3-24EA-485C-AFC7-1A4B2267123A}" presName="desTx" presStyleLbl="alignAccFollowNode1" presStyleIdx="1" presStyleCnt="5" custLinFactNeighborY="-995">
        <dgm:presLayoutVars>
          <dgm:bulletEnabled val="1"/>
        </dgm:presLayoutVars>
      </dgm:prSet>
      <dgm:spPr/>
    </dgm:pt>
    <dgm:pt modelId="{04E7A912-6988-4F5E-ABD7-05BE7819A8C6}" type="pres">
      <dgm:prSet presAssocID="{39516CAD-C795-496E-A754-880F0222C835}" presName="space" presStyleCnt="0"/>
      <dgm:spPr/>
    </dgm:pt>
    <dgm:pt modelId="{DCB02FEE-3B55-4684-8C81-5226A766AF37}" type="pres">
      <dgm:prSet presAssocID="{8E2054FF-BA09-4D2D-9392-881C2DA9AAAD}" presName="composite" presStyleCnt="0"/>
      <dgm:spPr/>
    </dgm:pt>
    <dgm:pt modelId="{BE40999F-7E23-485E-8F6F-37C09B4CE5CA}" type="pres">
      <dgm:prSet presAssocID="{8E2054FF-BA09-4D2D-9392-881C2DA9AAAD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3B546600-E306-4027-A24C-7EE0E6C8CD14}" type="pres">
      <dgm:prSet presAssocID="{8E2054FF-BA09-4D2D-9392-881C2DA9AAAD}" presName="desTx" presStyleLbl="alignAccFollowNode1" presStyleIdx="2" presStyleCnt="5">
        <dgm:presLayoutVars>
          <dgm:bulletEnabled val="1"/>
        </dgm:presLayoutVars>
      </dgm:prSet>
      <dgm:spPr/>
    </dgm:pt>
    <dgm:pt modelId="{2EC97403-77E4-4920-8483-D5C59EFB81FC}" type="pres">
      <dgm:prSet presAssocID="{68795617-920B-40BB-95B6-3F511EA42704}" presName="space" presStyleCnt="0"/>
      <dgm:spPr/>
    </dgm:pt>
    <dgm:pt modelId="{20576FC0-BE9F-4CC0-95A2-F89529BDBAD8}" type="pres">
      <dgm:prSet presAssocID="{4E4009A9-9D65-41BB-A8C3-28F1BF3873D2}" presName="composite" presStyleCnt="0"/>
      <dgm:spPr/>
    </dgm:pt>
    <dgm:pt modelId="{98AC9398-D694-43B2-895E-07B00B4302E8}" type="pres">
      <dgm:prSet presAssocID="{4E4009A9-9D65-41BB-A8C3-28F1BF3873D2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38960219-CE93-4FDB-9FA8-4DFB47DF7A63}" type="pres">
      <dgm:prSet presAssocID="{4E4009A9-9D65-41BB-A8C3-28F1BF3873D2}" presName="desTx" presStyleLbl="alignAccFollowNode1" presStyleIdx="3" presStyleCnt="5">
        <dgm:presLayoutVars>
          <dgm:bulletEnabled val="1"/>
        </dgm:presLayoutVars>
      </dgm:prSet>
      <dgm:spPr/>
    </dgm:pt>
    <dgm:pt modelId="{3298114A-CD3D-4834-B0B7-3808D5104B13}" type="pres">
      <dgm:prSet presAssocID="{4F81A239-6C9A-476C-A36D-36EF1B6CAB44}" presName="space" presStyleCnt="0"/>
      <dgm:spPr/>
    </dgm:pt>
    <dgm:pt modelId="{5E3AEF87-B492-4AB6-939B-1ED3CE657CEF}" type="pres">
      <dgm:prSet presAssocID="{573B9AA4-1DDB-47D3-B3EC-09B870B13D29}" presName="composite" presStyleCnt="0"/>
      <dgm:spPr/>
    </dgm:pt>
    <dgm:pt modelId="{AA0DA737-0ECA-442F-9719-98FE078BF17C}" type="pres">
      <dgm:prSet presAssocID="{573B9AA4-1DDB-47D3-B3EC-09B870B13D29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CE22CF04-2428-4DB3-A294-054CC4F526BB}" type="pres">
      <dgm:prSet presAssocID="{573B9AA4-1DDB-47D3-B3EC-09B870B13D29}" presName="desTx" presStyleLbl="alignAccFollowNode1" presStyleIdx="4" presStyleCnt="5" custLinFactNeighborX="-42" custLinFactNeighborY="-995">
        <dgm:presLayoutVars>
          <dgm:bulletEnabled val="1"/>
        </dgm:presLayoutVars>
      </dgm:prSet>
      <dgm:spPr/>
    </dgm:pt>
  </dgm:ptLst>
  <dgm:cxnLst>
    <dgm:cxn modelId="{C2D95D0E-5043-4541-A950-C60BCDB371AB}" srcId="{1246D512-CFA1-4881-9A8E-D168DA5A87E9}" destId="{8E2054FF-BA09-4D2D-9392-881C2DA9AAAD}" srcOrd="2" destOrd="0" parTransId="{037BB356-4A30-4428-A57E-BCF0D26C8FB4}" sibTransId="{68795617-920B-40BB-95B6-3F511EA42704}"/>
    <dgm:cxn modelId="{F1900C14-AC4A-4FEE-BA93-2316043D7118}" type="presOf" srcId="{DBBC5A15-7E68-4F20-A751-BA240A188481}" destId="{BA2D9593-EAD2-4B12-A8A4-32C4EEC2AE43}" srcOrd="0" destOrd="0" presId="urn:microsoft.com/office/officeart/2005/8/layout/hList1"/>
    <dgm:cxn modelId="{666BCE2C-A636-4529-87A2-2B3588F7179F}" type="presOf" srcId="{019EE225-7D50-4478-BE68-62AC6B6F75A9}" destId="{038F86DC-B5C5-4AD8-AA2D-0C9176EB55C9}" srcOrd="0" destOrd="0" presId="urn:microsoft.com/office/officeart/2005/8/layout/hList1"/>
    <dgm:cxn modelId="{9CDB5133-B6F8-47C9-B571-0CB3A288A3A6}" srcId="{573B9AA4-1DDB-47D3-B3EC-09B870B13D29}" destId="{EC429AB3-BCEF-40F0-9596-C31656CC52B7}" srcOrd="0" destOrd="0" parTransId="{509FEBC1-3D28-4A75-98A7-14104D104D35}" sibTransId="{DEFE4551-BC89-4529-9CA3-EF3065AA1E2F}"/>
    <dgm:cxn modelId="{993D2036-3791-4C7A-A9AB-721056F1909A}" type="presOf" srcId="{3C22AE56-A0EB-4168-8A1F-D3E0CDE791DD}" destId="{2B72B690-F309-46E2-BF8F-B373887F7810}" srcOrd="0" destOrd="0" presId="urn:microsoft.com/office/officeart/2005/8/layout/hList1"/>
    <dgm:cxn modelId="{F705373E-55DD-41E3-8B0D-3C197761F99A}" type="presOf" srcId="{036B89E3-24EA-485C-AFC7-1A4B2267123A}" destId="{9C6AF0B1-3266-47CE-AAFE-F66B2B39A5D8}" srcOrd="0" destOrd="0" presId="urn:microsoft.com/office/officeart/2005/8/layout/hList1"/>
    <dgm:cxn modelId="{03503B65-D863-4A88-8CC1-3631DF81DF9D}" type="presOf" srcId="{617EC707-8C59-4C5D-8FB9-CCC493A7C39C}" destId="{38960219-CE93-4FDB-9FA8-4DFB47DF7A63}" srcOrd="0" destOrd="0" presId="urn:microsoft.com/office/officeart/2005/8/layout/hList1"/>
    <dgm:cxn modelId="{35CD5865-1D16-4372-A2D2-F41DF0E6605A}" type="presOf" srcId="{573B9AA4-1DDB-47D3-B3EC-09B870B13D29}" destId="{AA0DA737-0ECA-442F-9719-98FE078BF17C}" srcOrd="0" destOrd="0" presId="urn:microsoft.com/office/officeart/2005/8/layout/hList1"/>
    <dgm:cxn modelId="{1D8C667F-8537-41DB-A2A8-6B60BCD02881}" type="presOf" srcId="{8E2054FF-BA09-4D2D-9392-881C2DA9AAAD}" destId="{BE40999F-7E23-485E-8F6F-37C09B4CE5CA}" srcOrd="0" destOrd="0" presId="urn:microsoft.com/office/officeart/2005/8/layout/hList1"/>
    <dgm:cxn modelId="{5B032D81-2197-4389-A21E-284D691D2982}" srcId="{4E4009A9-9D65-41BB-A8C3-28F1BF3873D2}" destId="{617EC707-8C59-4C5D-8FB9-CCC493A7C39C}" srcOrd="0" destOrd="0" parTransId="{1D7C4EF8-5040-4B55-A79C-2A7763A5A19D}" sibTransId="{89CE76CC-D54A-4AE8-AD13-2EFADA2D8878}"/>
    <dgm:cxn modelId="{3BB04381-7C58-4DD1-849F-5B3F89EF44B4}" type="presOf" srcId="{4E4009A9-9D65-41BB-A8C3-28F1BF3873D2}" destId="{98AC9398-D694-43B2-895E-07B00B4302E8}" srcOrd="0" destOrd="0" presId="urn:microsoft.com/office/officeart/2005/8/layout/hList1"/>
    <dgm:cxn modelId="{A668C589-9E78-467A-B1D6-801DDA862C69}" srcId="{8E2054FF-BA09-4D2D-9392-881C2DA9AAAD}" destId="{409C598D-C689-4A58-8EC2-5BA9C2AF0A91}" srcOrd="0" destOrd="0" parTransId="{1AA12493-E504-4FAC-84DC-83CE6A30ED8B}" sibTransId="{872FD256-2602-40D1-9173-26E965BDA32B}"/>
    <dgm:cxn modelId="{1A7CFB90-09B0-4924-984F-0966542257DF}" srcId="{036B89E3-24EA-485C-AFC7-1A4B2267123A}" destId="{019EE225-7D50-4478-BE68-62AC6B6F75A9}" srcOrd="0" destOrd="0" parTransId="{49B685FF-48EF-4FF4-BF70-06113C906220}" sibTransId="{FB31EA2F-473A-4CDB-961D-62B0EB822DD5}"/>
    <dgm:cxn modelId="{1750AF9C-CDC0-4ACA-931B-5FDE1814BA80}" srcId="{1246D512-CFA1-4881-9A8E-D168DA5A87E9}" destId="{DBBC5A15-7E68-4F20-A751-BA240A188481}" srcOrd="0" destOrd="0" parTransId="{CDBDE0D8-C2DE-479C-85CD-686F9143E869}" sibTransId="{18E821B3-D237-424F-93AE-FAD7B53AB3DD}"/>
    <dgm:cxn modelId="{BD99C99C-786C-47A6-9CAB-5AC452B4B400}" type="presOf" srcId="{409C598D-C689-4A58-8EC2-5BA9C2AF0A91}" destId="{3B546600-E306-4027-A24C-7EE0E6C8CD14}" srcOrd="0" destOrd="0" presId="urn:microsoft.com/office/officeart/2005/8/layout/hList1"/>
    <dgm:cxn modelId="{93946EB0-48F1-4D9A-8354-247943C708CC}" srcId="{1246D512-CFA1-4881-9A8E-D168DA5A87E9}" destId="{573B9AA4-1DDB-47D3-B3EC-09B870B13D29}" srcOrd="4" destOrd="0" parTransId="{FBD68C07-6BA9-4CB9-99AC-5D1A4C462389}" sibTransId="{AAE81F6E-BE4D-4365-9D53-E9D0B9BAFDAD}"/>
    <dgm:cxn modelId="{C2C9E2C6-0B86-4491-8203-C035D71924B5}" type="presOf" srcId="{EC429AB3-BCEF-40F0-9596-C31656CC52B7}" destId="{CE22CF04-2428-4DB3-A294-054CC4F526BB}" srcOrd="0" destOrd="0" presId="urn:microsoft.com/office/officeart/2005/8/layout/hList1"/>
    <dgm:cxn modelId="{75848AD9-B9ED-49C8-8007-0A1F19CA37A2}" srcId="{1246D512-CFA1-4881-9A8E-D168DA5A87E9}" destId="{036B89E3-24EA-485C-AFC7-1A4B2267123A}" srcOrd="1" destOrd="0" parTransId="{D3791521-0D4C-4803-AC4F-EB61D248BDBE}" sibTransId="{39516CAD-C795-496E-A754-880F0222C835}"/>
    <dgm:cxn modelId="{9A8046E1-F814-460E-ACEE-28188C825153}" srcId="{DBBC5A15-7E68-4F20-A751-BA240A188481}" destId="{3C22AE56-A0EB-4168-8A1F-D3E0CDE791DD}" srcOrd="0" destOrd="0" parTransId="{CE625CBE-5509-4D4F-B680-1F2ABFA4A213}" sibTransId="{7E991CFE-54E3-4B0F-AC12-38D9C44FDC0B}"/>
    <dgm:cxn modelId="{5C82DDED-F6A2-41FB-8C6C-4186AA0D0B8B}" srcId="{1246D512-CFA1-4881-9A8E-D168DA5A87E9}" destId="{4E4009A9-9D65-41BB-A8C3-28F1BF3873D2}" srcOrd="3" destOrd="0" parTransId="{05857E3B-C7DA-4917-9DEF-7B3266910298}" sibTransId="{4F81A239-6C9A-476C-A36D-36EF1B6CAB44}"/>
    <dgm:cxn modelId="{F93135FA-9EA2-42A9-93AB-8630A198A870}" type="presOf" srcId="{1246D512-CFA1-4881-9A8E-D168DA5A87E9}" destId="{51F362EF-CA6A-42A4-B101-280AC1B4ECF2}" srcOrd="0" destOrd="0" presId="urn:microsoft.com/office/officeart/2005/8/layout/hList1"/>
    <dgm:cxn modelId="{4371A1D8-509C-4E01-8F95-FD4278BFF38E}" type="presParOf" srcId="{51F362EF-CA6A-42A4-B101-280AC1B4ECF2}" destId="{CF510C97-3475-4FC3-87E2-BFCC0B46C436}" srcOrd="0" destOrd="0" presId="urn:microsoft.com/office/officeart/2005/8/layout/hList1"/>
    <dgm:cxn modelId="{083FC077-8600-4AAF-A8EC-FD2C8010C23D}" type="presParOf" srcId="{CF510C97-3475-4FC3-87E2-BFCC0B46C436}" destId="{BA2D9593-EAD2-4B12-A8A4-32C4EEC2AE43}" srcOrd="0" destOrd="0" presId="urn:microsoft.com/office/officeart/2005/8/layout/hList1"/>
    <dgm:cxn modelId="{1F229BE5-8F08-4971-B51D-3604178F0091}" type="presParOf" srcId="{CF510C97-3475-4FC3-87E2-BFCC0B46C436}" destId="{2B72B690-F309-46E2-BF8F-B373887F7810}" srcOrd="1" destOrd="0" presId="urn:microsoft.com/office/officeart/2005/8/layout/hList1"/>
    <dgm:cxn modelId="{4DB6275C-E99D-4FFD-A4CA-276033408E69}" type="presParOf" srcId="{51F362EF-CA6A-42A4-B101-280AC1B4ECF2}" destId="{D0849D4D-84D5-4E8D-8221-EA04CA79BC57}" srcOrd="1" destOrd="0" presId="urn:microsoft.com/office/officeart/2005/8/layout/hList1"/>
    <dgm:cxn modelId="{7A6B11EB-A427-4864-A998-37E2CBE586DD}" type="presParOf" srcId="{51F362EF-CA6A-42A4-B101-280AC1B4ECF2}" destId="{4E7F89E9-AA98-4F53-BFCE-5EA514A4601C}" srcOrd="2" destOrd="0" presId="urn:microsoft.com/office/officeart/2005/8/layout/hList1"/>
    <dgm:cxn modelId="{F6D0F342-9462-4CD9-A0CF-B930419BD85A}" type="presParOf" srcId="{4E7F89E9-AA98-4F53-BFCE-5EA514A4601C}" destId="{9C6AF0B1-3266-47CE-AAFE-F66B2B39A5D8}" srcOrd="0" destOrd="0" presId="urn:microsoft.com/office/officeart/2005/8/layout/hList1"/>
    <dgm:cxn modelId="{A0CFA2AF-EB9D-4F58-92F1-A65A9EED286A}" type="presParOf" srcId="{4E7F89E9-AA98-4F53-BFCE-5EA514A4601C}" destId="{038F86DC-B5C5-4AD8-AA2D-0C9176EB55C9}" srcOrd="1" destOrd="0" presId="urn:microsoft.com/office/officeart/2005/8/layout/hList1"/>
    <dgm:cxn modelId="{5FC303D5-C700-4A25-B348-F912C5422E71}" type="presParOf" srcId="{51F362EF-CA6A-42A4-B101-280AC1B4ECF2}" destId="{04E7A912-6988-4F5E-ABD7-05BE7819A8C6}" srcOrd="3" destOrd="0" presId="urn:microsoft.com/office/officeart/2005/8/layout/hList1"/>
    <dgm:cxn modelId="{7B01FFE0-FA73-4E7D-8979-3F4F1C277B90}" type="presParOf" srcId="{51F362EF-CA6A-42A4-B101-280AC1B4ECF2}" destId="{DCB02FEE-3B55-4684-8C81-5226A766AF37}" srcOrd="4" destOrd="0" presId="urn:microsoft.com/office/officeart/2005/8/layout/hList1"/>
    <dgm:cxn modelId="{6A3E0C89-B5BC-4985-BE75-C42EABB2BB28}" type="presParOf" srcId="{DCB02FEE-3B55-4684-8C81-5226A766AF37}" destId="{BE40999F-7E23-485E-8F6F-37C09B4CE5CA}" srcOrd="0" destOrd="0" presId="urn:microsoft.com/office/officeart/2005/8/layout/hList1"/>
    <dgm:cxn modelId="{C05D0F00-63B5-403A-A830-692D4CF741A1}" type="presParOf" srcId="{DCB02FEE-3B55-4684-8C81-5226A766AF37}" destId="{3B546600-E306-4027-A24C-7EE0E6C8CD14}" srcOrd="1" destOrd="0" presId="urn:microsoft.com/office/officeart/2005/8/layout/hList1"/>
    <dgm:cxn modelId="{E6B162A5-C78B-4469-B7F1-0C0CFFBF7EC7}" type="presParOf" srcId="{51F362EF-CA6A-42A4-B101-280AC1B4ECF2}" destId="{2EC97403-77E4-4920-8483-D5C59EFB81FC}" srcOrd="5" destOrd="0" presId="urn:microsoft.com/office/officeart/2005/8/layout/hList1"/>
    <dgm:cxn modelId="{7F76596C-786B-46B6-BCAF-39373C587700}" type="presParOf" srcId="{51F362EF-CA6A-42A4-B101-280AC1B4ECF2}" destId="{20576FC0-BE9F-4CC0-95A2-F89529BDBAD8}" srcOrd="6" destOrd="0" presId="urn:microsoft.com/office/officeart/2005/8/layout/hList1"/>
    <dgm:cxn modelId="{0381B09F-46FA-40E4-B817-B716BC3BF7B8}" type="presParOf" srcId="{20576FC0-BE9F-4CC0-95A2-F89529BDBAD8}" destId="{98AC9398-D694-43B2-895E-07B00B4302E8}" srcOrd="0" destOrd="0" presId="urn:microsoft.com/office/officeart/2005/8/layout/hList1"/>
    <dgm:cxn modelId="{C7232A83-22F3-4D49-90EB-3768C08FA04B}" type="presParOf" srcId="{20576FC0-BE9F-4CC0-95A2-F89529BDBAD8}" destId="{38960219-CE93-4FDB-9FA8-4DFB47DF7A63}" srcOrd="1" destOrd="0" presId="urn:microsoft.com/office/officeart/2005/8/layout/hList1"/>
    <dgm:cxn modelId="{0BE97621-3C53-425C-BACC-769AA2A5DB2A}" type="presParOf" srcId="{51F362EF-CA6A-42A4-B101-280AC1B4ECF2}" destId="{3298114A-CD3D-4834-B0B7-3808D5104B13}" srcOrd="7" destOrd="0" presId="urn:microsoft.com/office/officeart/2005/8/layout/hList1"/>
    <dgm:cxn modelId="{68FE4B9F-F4E7-4972-914A-C1FA3B1E04BE}" type="presParOf" srcId="{51F362EF-CA6A-42A4-B101-280AC1B4ECF2}" destId="{5E3AEF87-B492-4AB6-939B-1ED3CE657CEF}" srcOrd="8" destOrd="0" presId="urn:microsoft.com/office/officeart/2005/8/layout/hList1"/>
    <dgm:cxn modelId="{08E70F4C-6476-42BE-AF27-BA020F88623F}" type="presParOf" srcId="{5E3AEF87-B492-4AB6-939B-1ED3CE657CEF}" destId="{AA0DA737-0ECA-442F-9719-98FE078BF17C}" srcOrd="0" destOrd="0" presId="urn:microsoft.com/office/officeart/2005/8/layout/hList1"/>
    <dgm:cxn modelId="{B7F12E40-72C8-4B05-BC50-D240926D3208}" type="presParOf" srcId="{5E3AEF87-B492-4AB6-939B-1ED3CE657CEF}" destId="{CE22CF04-2428-4DB3-A294-054CC4F526B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11E08-751D-48CE-B421-FCEC854E5AF3}">
      <dsp:nvSpPr>
        <dsp:cNvPr id="0" name=""/>
        <dsp:cNvSpPr/>
      </dsp:nvSpPr>
      <dsp:spPr>
        <a:xfrm>
          <a:off x="3245" y="882156"/>
          <a:ext cx="3164480" cy="1137664"/>
        </a:xfrm>
        <a:prstGeom prst="rect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300" b="1" kern="1200" dirty="0">
              <a:latin typeface="Arial" panose="020B0604020202020204" pitchFamily="34" charset="0"/>
              <a:cs typeface="Arial" panose="020B0604020202020204" pitchFamily="34" charset="0"/>
            </a:rPr>
            <a:t>Casos confirmados</a:t>
          </a:r>
        </a:p>
      </dsp:txBody>
      <dsp:txXfrm>
        <a:off x="3245" y="882156"/>
        <a:ext cx="3164480" cy="1137664"/>
      </dsp:txXfrm>
    </dsp:sp>
    <dsp:sp modelId="{B920C762-E219-42A1-9E9E-57F51AC3E726}">
      <dsp:nvSpPr>
        <dsp:cNvPr id="0" name=""/>
        <dsp:cNvSpPr/>
      </dsp:nvSpPr>
      <dsp:spPr>
        <a:xfrm>
          <a:off x="3245" y="2019821"/>
          <a:ext cx="3164480" cy="1449360"/>
        </a:xfrm>
        <a:prstGeom prst="rect">
          <a:avLst/>
        </a:prstGeom>
        <a:gradFill flip="none" rotWithShape="1">
          <a:gsLst>
            <a:gs pos="14000">
              <a:schemeClr val="accent2">
                <a:alpha val="46000"/>
                <a:lumMod val="49000"/>
                <a:lumOff val="51000"/>
              </a:schemeClr>
            </a:gs>
            <a:gs pos="33000">
              <a:schemeClr val="accent2">
                <a:lumMod val="45000"/>
                <a:lumOff val="55000"/>
              </a:schemeClr>
            </a:gs>
            <a:gs pos="56000">
              <a:srgbClr val="F8CAAB"/>
            </a:gs>
            <a:gs pos="79000">
              <a:schemeClr val="accent2">
                <a:lumMod val="26000"/>
                <a:lumOff val="74000"/>
              </a:schemeClr>
            </a:gs>
          </a:gsLst>
          <a:lin ang="8400000" scaled="0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ctr" anchorCtr="0">
          <a:noAutofit/>
        </a:bodyPr>
        <a:lstStyle/>
        <a:p>
          <a:pPr marL="285750" lvl="1" indent="-285750" algn="ctr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3400" b="1" kern="1200" dirty="0">
              <a:latin typeface="Arial" panose="020B0604020202020204" pitchFamily="34" charset="0"/>
              <a:cs typeface="Arial" panose="020B0604020202020204" pitchFamily="34" charset="0"/>
            </a:rPr>
            <a:t>153’581,814</a:t>
          </a:r>
        </a:p>
      </dsp:txBody>
      <dsp:txXfrm>
        <a:off x="3245" y="2019821"/>
        <a:ext cx="3164480" cy="1449360"/>
      </dsp:txXfrm>
    </dsp:sp>
    <dsp:sp modelId="{4789D03E-2972-4A89-87FE-46A7137AB5F9}">
      <dsp:nvSpPr>
        <dsp:cNvPr id="0" name=""/>
        <dsp:cNvSpPr/>
      </dsp:nvSpPr>
      <dsp:spPr>
        <a:xfrm>
          <a:off x="3610753" y="923294"/>
          <a:ext cx="3164480" cy="1137664"/>
        </a:xfrm>
        <a:prstGeom prst="rect">
          <a:avLst/>
        </a:prstGeom>
        <a:solidFill>
          <a:schemeClr val="tx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300" b="1" kern="1200" dirty="0">
              <a:latin typeface="Arial" panose="020B0604020202020204" pitchFamily="34" charset="0"/>
              <a:cs typeface="Arial" panose="020B0604020202020204" pitchFamily="34" charset="0"/>
            </a:rPr>
            <a:t>Fallecidos</a:t>
          </a:r>
        </a:p>
      </dsp:txBody>
      <dsp:txXfrm>
        <a:off x="3610753" y="923294"/>
        <a:ext cx="3164480" cy="1137664"/>
      </dsp:txXfrm>
    </dsp:sp>
    <dsp:sp modelId="{90D1C31A-658A-45AD-A39D-E653B8DC4FF4}">
      <dsp:nvSpPr>
        <dsp:cNvPr id="0" name=""/>
        <dsp:cNvSpPr/>
      </dsp:nvSpPr>
      <dsp:spPr>
        <a:xfrm>
          <a:off x="3610753" y="2019821"/>
          <a:ext cx="3164480" cy="1449360"/>
        </a:xfrm>
        <a:prstGeom prst="rect">
          <a:avLst/>
        </a:prstGeom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ctr" anchorCtr="0">
          <a:noAutofit/>
        </a:bodyPr>
        <a:lstStyle/>
        <a:p>
          <a:pPr marL="285750" lvl="1" indent="-285750" algn="ctr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3300" b="1" kern="1200" dirty="0">
              <a:latin typeface="Arial" panose="020B0604020202020204" pitchFamily="34" charset="0"/>
              <a:cs typeface="Arial" panose="020B0604020202020204" pitchFamily="34" charset="0"/>
            </a:rPr>
            <a:t>3’218,197</a:t>
          </a:r>
          <a:endParaRPr lang="es-PE" sz="3300" kern="1200" dirty="0"/>
        </a:p>
      </dsp:txBody>
      <dsp:txXfrm>
        <a:off x="3610753" y="2019821"/>
        <a:ext cx="3164480" cy="1449360"/>
      </dsp:txXfrm>
    </dsp:sp>
    <dsp:sp modelId="{5AA0E70D-4B95-4EA9-AC75-66FB5ADA981F}">
      <dsp:nvSpPr>
        <dsp:cNvPr id="0" name=""/>
        <dsp:cNvSpPr/>
      </dsp:nvSpPr>
      <dsp:spPr>
        <a:xfrm>
          <a:off x="7218260" y="882156"/>
          <a:ext cx="3164480" cy="113766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300" b="1" kern="1200" dirty="0">
              <a:latin typeface="Arial" panose="020B0604020202020204" pitchFamily="34" charset="0"/>
              <a:cs typeface="Arial" panose="020B0604020202020204" pitchFamily="34" charset="0"/>
            </a:rPr>
            <a:t>Recuperados</a:t>
          </a:r>
        </a:p>
      </dsp:txBody>
      <dsp:txXfrm>
        <a:off x="7218260" y="882156"/>
        <a:ext cx="3164480" cy="1137664"/>
      </dsp:txXfrm>
    </dsp:sp>
    <dsp:sp modelId="{D899292C-36C9-4ADB-848F-E49333A4E5CD}">
      <dsp:nvSpPr>
        <dsp:cNvPr id="0" name=""/>
        <dsp:cNvSpPr/>
      </dsp:nvSpPr>
      <dsp:spPr>
        <a:xfrm>
          <a:off x="7218260" y="2019821"/>
          <a:ext cx="3164480" cy="1449360"/>
        </a:xfrm>
        <a:prstGeom prst="rect">
          <a:avLst/>
        </a:prstGeom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ctr" anchorCtr="0">
          <a:noAutofit/>
        </a:bodyPr>
        <a:lstStyle/>
        <a:p>
          <a:pPr marL="285750" lvl="1" indent="-285750" algn="ctr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3300" b="1" kern="1200" dirty="0">
              <a:latin typeface="Arial" panose="020B0604020202020204" pitchFamily="34" charset="0"/>
              <a:cs typeface="Arial" panose="020B0604020202020204" pitchFamily="34" charset="0"/>
            </a:rPr>
            <a:t>130’931,333</a:t>
          </a:r>
          <a:endParaRPr lang="es-PE" sz="3300" kern="1200" dirty="0"/>
        </a:p>
      </dsp:txBody>
      <dsp:txXfrm>
        <a:off x="7218260" y="2019821"/>
        <a:ext cx="3164480" cy="1449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D9593-EAD2-4B12-A8A4-32C4EEC2AE43}">
      <dsp:nvSpPr>
        <dsp:cNvPr id="0" name=""/>
        <dsp:cNvSpPr/>
      </dsp:nvSpPr>
      <dsp:spPr>
        <a:xfrm>
          <a:off x="4817" y="618294"/>
          <a:ext cx="1846565" cy="73862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17" y="618294"/>
        <a:ext cx="1846565" cy="738626"/>
      </dsp:txXfrm>
    </dsp:sp>
    <dsp:sp modelId="{2B72B690-F309-46E2-BF8F-B373887F7810}">
      <dsp:nvSpPr>
        <dsp:cNvPr id="0" name=""/>
        <dsp:cNvSpPr/>
      </dsp:nvSpPr>
      <dsp:spPr>
        <a:xfrm>
          <a:off x="4817" y="1356920"/>
          <a:ext cx="1846565" cy="2854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kern="1200" dirty="0">
              <a:latin typeface="Arial" panose="020B0604020202020204" pitchFamily="34" charset="0"/>
              <a:cs typeface="Arial" panose="020B0604020202020204" pitchFamily="34" charset="0"/>
            </a:rPr>
            <a:t>Mundo</a:t>
          </a:r>
        </a:p>
      </dsp:txBody>
      <dsp:txXfrm>
        <a:off x="4817" y="1356920"/>
        <a:ext cx="1846565" cy="2854800"/>
      </dsp:txXfrm>
    </dsp:sp>
    <dsp:sp modelId="{9C6AF0B1-3266-47CE-AAFE-F66B2B39A5D8}">
      <dsp:nvSpPr>
        <dsp:cNvPr id="0" name=""/>
        <dsp:cNvSpPr/>
      </dsp:nvSpPr>
      <dsp:spPr>
        <a:xfrm>
          <a:off x="2109901" y="589894"/>
          <a:ext cx="1846565" cy="738626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Casos en los últimos 7 días</a:t>
          </a:r>
          <a:endParaRPr lang="es-PE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9901" y="589894"/>
        <a:ext cx="1846565" cy="738626"/>
      </dsp:txXfrm>
    </dsp:sp>
    <dsp:sp modelId="{038F86DC-B5C5-4AD8-AA2D-0C9176EB55C9}">
      <dsp:nvSpPr>
        <dsp:cNvPr id="0" name=""/>
        <dsp:cNvSpPr/>
      </dsp:nvSpPr>
      <dsp:spPr>
        <a:xfrm>
          <a:off x="2109901" y="1328515"/>
          <a:ext cx="1846565" cy="2854800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5,668,142</a:t>
          </a:r>
          <a:endParaRPr lang="es-PE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9901" y="1328515"/>
        <a:ext cx="1846565" cy="2854800"/>
      </dsp:txXfrm>
    </dsp:sp>
    <dsp:sp modelId="{BE40999F-7E23-485E-8F6F-37C09B4CE5CA}">
      <dsp:nvSpPr>
        <dsp:cNvPr id="0" name=""/>
        <dsp:cNvSpPr/>
      </dsp:nvSpPr>
      <dsp:spPr>
        <a:xfrm>
          <a:off x="4214985" y="618294"/>
          <a:ext cx="1846565" cy="73862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Casos en los 7 días anteriores</a:t>
          </a:r>
          <a:endParaRPr lang="es-PE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4985" y="618294"/>
        <a:ext cx="1846565" cy="738626"/>
      </dsp:txXfrm>
    </dsp:sp>
    <dsp:sp modelId="{3B546600-E306-4027-A24C-7EE0E6C8CD14}">
      <dsp:nvSpPr>
        <dsp:cNvPr id="0" name=""/>
        <dsp:cNvSpPr/>
      </dsp:nvSpPr>
      <dsp:spPr>
        <a:xfrm>
          <a:off x="4214985" y="1356920"/>
          <a:ext cx="1846565" cy="285480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5,770,900 </a:t>
          </a:r>
          <a:endParaRPr lang="es-PE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4985" y="1356920"/>
        <a:ext cx="1846565" cy="2854800"/>
      </dsp:txXfrm>
    </dsp:sp>
    <dsp:sp modelId="{98AC9398-D694-43B2-895E-07B00B4302E8}">
      <dsp:nvSpPr>
        <dsp:cNvPr id="0" name=""/>
        <dsp:cNvSpPr/>
      </dsp:nvSpPr>
      <dsp:spPr>
        <a:xfrm>
          <a:off x="6320069" y="618294"/>
          <a:ext cx="1846565" cy="738626"/>
        </a:xfrm>
        <a:prstGeom prst="rect">
          <a:avLst/>
        </a:prstGeom>
        <a:solidFill>
          <a:srgbClr val="C5FE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 semanal % de cambio</a:t>
          </a:r>
        </a:p>
      </dsp:txBody>
      <dsp:txXfrm>
        <a:off x="6320069" y="618294"/>
        <a:ext cx="1846565" cy="738626"/>
      </dsp:txXfrm>
    </dsp:sp>
    <dsp:sp modelId="{38960219-CE93-4FDB-9FA8-4DFB47DF7A63}">
      <dsp:nvSpPr>
        <dsp:cNvPr id="0" name=""/>
        <dsp:cNvSpPr/>
      </dsp:nvSpPr>
      <dsp:spPr>
        <a:xfrm>
          <a:off x="6320069" y="1356920"/>
          <a:ext cx="1846565" cy="2854800"/>
        </a:xfrm>
        <a:prstGeom prst="rect">
          <a:avLst/>
        </a:prstGeom>
        <a:solidFill>
          <a:srgbClr val="C5FEFF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0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-2%</a:t>
          </a:r>
          <a:endParaRPr lang="es-PE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20069" y="1356920"/>
        <a:ext cx="1846565" cy="2854800"/>
      </dsp:txXfrm>
    </dsp:sp>
    <dsp:sp modelId="{AA0DA737-0ECA-442F-9719-98FE078BF17C}">
      <dsp:nvSpPr>
        <dsp:cNvPr id="0" name=""/>
        <dsp:cNvSpPr/>
      </dsp:nvSpPr>
      <dsp:spPr>
        <a:xfrm>
          <a:off x="8425153" y="618294"/>
          <a:ext cx="1846565" cy="73862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Casos en los últimos 7 días/1M pop</a:t>
          </a:r>
          <a:endParaRPr lang="es-PE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25153" y="618294"/>
        <a:ext cx="1846565" cy="738626"/>
      </dsp:txXfrm>
    </dsp:sp>
    <dsp:sp modelId="{CE22CF04-2428-4DB3-A294-054CC4F526BB}">
      <dsp:nvSpPr>
        <dsp:cNvPr id="0" name=""/>
        <dsp:cNvSpPr/>
      </dsp:nvSpPr>
      <dsp:spPr>
        <a:xfrm>
          <a:off x="8424378" y="1328515"/>
          <a:ext cx="1846565" cy="285480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kern="1200" dirty="0">
              <a:latin typeface="Arial" panose="020B0604020202020204" pitchFamily="34" charset="0"/>
              <a:cs typeface="Arial" panose="020B0604020202020204" pitchFamily="34" charset="0"/>
            </a:rPr>
            <a:t>731</a:t>
          </a:r>
        </a:p>
      </dsp:txBody>
      <dsp:txXfrm>
        <a:off x="8424378" y="1328515"/>
        <a:ext cx="1846565" cy="2854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D9593-EAD2-4B12-A8A4-32C4EEC2AE43}">
      <dsp:nvSpPr>
        <dsp:cNvPr id="0" name=""/>
        <dsp:cNvSpPr/>
      </dsp:nvSpPr>
      <dsp:spPr>
        <a:xfrm>
          <a:off x="4817" y="640254"/>
          <a:ext cx="1846565" cy="73862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17" y="640254"/>
        <a:ext cx="1846565" cy="738626"/>
      </dsp:txXfrm>
    </dsp:sp>
    <dsp:sp modelId="{2B72B690-F309-46E2-BF8F-B373887F7810}">
      <dsp:nvSpPr>
        <dsp:cNvPr id="0" name=""/>
        <dsp:cNvSpPr/>
      </dsp:nvSpPr>
      <dsp:spPr>
        <a:xfrm>
          <a:off x="4817" y="1378880"/>
          <a:ext cx="1846565" cy="281088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perspectiveLeft" fov="0">
            <a:rot lat="0" lon="20399993" rev="0"/>
          </a:camera>
          <a:lightRig rig="chilly" dir="t">
            <a:rot lat="0" lon="0" rev="1200000"/>
          </a:lightRig>
        </a:scene3d>
        <a:sp3d z="63500" extrusionH="76200" contourW="63500" prstMaterial="dkEdge">
          <a:bevelB w="101600" prst="riblet"/>
          <a:extrusionClr>
            <a:srgbClr val="FDB9BF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kern="1200" dirty="0">
              <a:latin typeface="Arial" panose="020B0604020202020204" pitchFamily="34" charset="0"/>
              <a:cs typeface="Arial" panose="020B0604020202020204" pitchFamily="34" charset="0"/>
            </a:rPr>
            <a:t>Mundo</a:t>
          </a:r>
        </a:p>
      </dsp:txBody>
      <dsp:txXfrm>
        <a:off x="4817" y="1378880"/>
        <a:ext cx="1846565" cy="2810880"/>
      </dsp:txXfrm>
    </dsp:sp>
    <dsp:sp modelId="{9C6AF0B1-3266-47CE-AAFE-F66B2B39A5D8}">
      <dsp:nvSpPr>
        <dsp:cNvPr id="0" name=""/>
        <dsp:cNvSpPr/>
      </dsp:nvSpPr>
      <dsp:spPr>
        <a:xfrm>
          <a:off x="2109901" y="611854"/>
          <a:ext cx="1846565" cy="738626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Arial" panose="020B0604020202020204" pitchFamily="34" charset="0"/>
              <a:cs typeface="Arial" panose="020B0604020202020204" pitchFamily="34" charset="0"/>
            </a:rPr>
            <a:t>Muertes en los últimos 7 días</a:t>
          </a:r>
          <a:endParaRPr lang="es-PE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9901" y="611854"/>
        <a:ext cx="1846565" cy="738626"/>
      </dsp:txXfrm>
    </dsp:sp>
    <dsp:sp modelId="{038F86DC-B5C5-4AD8-AA2D-0C9176EB55C9}">
      <dsp:nvSpPr>
        <dsp:cNvPr id="0" name=""/>
        <dsp:cNvSpPr/>
      </dsp:nvSpPr>
      <dsp:spPr>
        <a:xfrm>
          <a:off x="2109901" y="1350912"/>
          <a:ext cx="1846565" cy="2810880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93,560</a:t>
          </a:r>
          <a:endParaRPr lang="es-PE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9901" y="1350912"/>
        <a:ext cx="1846565" cy="2810880"/>
      </dsp:txXfrm>
    </dsp:sp>
    <dsp:sp modelId="{BE40999F-7E23-485E-8F6F-37C09B4CE5CA}">
      <dsp:nvSpPr>
        <dsp:cNvPr id="0" name=""/>
        <dsp:cNvSpPr/>
      </dsp:nvSpPr>
      <dsp:spPr>
        <a:xfrm>
          <a:off x="4214985" y="640254"/>
          <a:ext cx="1846565" cy="738626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Muertes en los 7 días anteriores</a:t>
          </a:r>
          <a:endParaRPr lang="es-PE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4985" y="640254"/>
        <a:ext cx="1846565" cy="738626"/>
      </dsp:txXfrm>
    </dsp:sp>
    <dsp:sp modelId="{3B546600-E306-4027-A24C-7EE0E6C8CD14}">
      <dsp:nvSpPr>
        <dsp:cNvPr id="0" name=""/>
        <dsp:cNvSpPr/>
      </dsp:nvSpPr>
      <dsp:spPr>
        <a:xfrm>
          <a:off x="4214985" y="1378880"/>
          <a:ext cx="1846565" cy="281088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89,386</a:t>
          </a:r>
          <a:endParaRPr lang="es-PE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4985" y="1378880"/>
        <a:ext cx="1846565" cy="2810880"/>
      </dsp:txXfrm>
    </dsp:sp>
    <dsp:sp modelId="{98AC9398-D694-43B2-895E-07B00B4302E8}">
      <dsp:nvSpPr>
        <dsp:cNvPr id="0" name=""/>
        <dsp:cNvSpPr/>
      </dsp:nvSpPr>
      <dsp:spPr>
        <a:xfrm>
          <a:off x="6320069" y="640254"/>
          <a:ext cx="1846565" cy="738626"/>
        </a:xfrm>
        <a:prstGeom prst="rect">
          <a:avLst/>
        </a:prstGeom>
        <a:solidFill>
          <a:srgbClr val="C5FEFF">
            <a:alpha val="47843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Arial" panose="020B0604020202020204" pitchFamily="34" charset="0"/>
              <a:cs typeface="Arial" panose="020B0604020202020204" pitchFamily="34" charset="0"/>
            </a:rPr>
            <a:t>Variación semanal del porcentaje de mortalidad</a:t>
          </a:r>
          <a:endParaRPr lang="es-PE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20069" y="640254"/>
        <a:ext cx="1846565" cy="738626"/>
      </dsp:txXfrm>
    </dsp:sp>
    <dsp:sp modelId="{38960219-CE93-4FDB-9FA8-4DFB47DF7A63}">
      <dsp:nvSpPr>
        <dsp:cNvPr id="0" name=""/>
        <dsp:cNvSpPr/>
      </dsp:nvSpPr>
      <dsp:spPr>
        <a:xfrm>
          <a:off x="6320069" y="1378880"/>
          <a:ext cx="1846565" cy="2810880"/>
        </a:xfrm>
        <a:prstGeom prst="rect">
          <a:avLst/>
        </a:prstGeom>
        <a:solidFill>
          <a:srgbClr val="C5FEFF">
            <a:alpha val="47843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0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5 %</a:t>
          </a:r>
          <a:endParaRPr lang="es-PE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20069" y="1378880"/>
        <a:ext cx="1846565" cy="2810880"/>
      </dsp:txXfrm>
    </dsp:sp>
    <dsp:sp modelId="{AA0DA737-0ECA-442F-9719-98FE078BF17C}">
      <dsp:nvSpPr>
        <dsp:cNvPr id="0" name=""/>
        <dsp:cNvSpPr/>
      </dsp:nvSpPr>
      <dsp:spPr>
        <a:xfrm>
          <a:off x="8425153" y="640254"/>
          <a:ext cx="1846565" cy="738626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Muertes en los últimos 7 días/1M </a:t>
          </a:r>
          <a:r>
            <a:rPr lang="es-ES" sz="13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pops</a:t>
          </a:r>
          <a:r>
            <a:rPr lang="es-ES" sz="13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/1M pop</a:t>
          </a:r>
          <a:endParaRPr lang="es-PE" sz="13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25153" y="640254"/>
        <a:ext cx="1846565" cy="738626"/>
      </dsp:txXfrm>
    </dsp:sp>
    <dsp:sp modelId="{CE22CF04-2428-4DB3-A294-054CC4F526BB}">
      <dsp:nvSpPr>
        <dsp:cNvPr id="0" name=""/>
        <dsp:cNvSpPr/>
      </dsp:nvSpPr>
      <dsp:spPr>
        <a:xfrm>
          <a:off x="8424378" y="1350912"/>
          <a:ext cx="1846565" cy="2810880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66700">
            <a:schemeClr val="accent1">
              <a:alpha val="54000"/>
            </a:schemeClr>
          </a:glow>
          <a:outerShdw blurRad="406400" dist="698500" dir="4380000" sx="67000" sy="67000" algn="ctr" rotWithShape="0">
            <a:srgbClr val="000000">
              <a:alpha val="92000"/>
            </a:srgbClr>
          </a:outerShdw>
          <a:reflection stA="74000" endPos="33000" dist="127000" dir="5400000" sy="-100000" algn="bl" rotWithShape="0"/>
          <a:softEdge rad="482600"/>
        </a:effectLst>
        <a:scene3d>
          <a:camera prst="perspectiveLeft" fov="0">
            <a:rot lat="0" lon="20399993" rev="0"/>
          </a:camera>
          <a:lightRig rig="sunset" dir="t"/>
        </a:scene3d>
        <a:sp3d z="63500" extrusionH="381000" contourW="127000">
          <a:bevelT w="647700" h="139700" prst="divot"/>
          <a:bevelB w="254000" h="254000" prst="convex"/>
          <a:extrusionClr>
            <a:schemeClr val="accent1">
              <a:lumMod val="40000"/>
              <a:lumOff val="60000"/>
            </a:schemeClr>
          </a:extrusionClr>
          <a:contourClr>
            <a:srgbClr val="00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PE" sz="2400" b="1" kern="1200" dirty="0">
              <a:latin typeface="Arial" panose="020B0604020202020204" pitchFamily="34" charset="0"/>
              <a:cs typeface="Arial" panose="020B0604020202020204" pitchFamily="34" charset="0"/>
            </a:rPr>
            <a:t>12</a:t>
          </a:r>
        </a:p>
      </dsp:txBody>
      <dsp:txXfrm>
        <a:off x="8424378" y="1350912"/>
        <a:ext cx="1846565" cy="2810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0.29156</cdr:x>
      <cdr:y>0.06589</cdr:y>
    </cdr:from>
    <cdr:to>
      <cdr:x>0.98745</cdr:x>
      <cdr:y>0.16014</cdr:y>
    </cdr:to>
    <cdr:sp macro="" textlink="">
      <cdr:nvSpPr>
        <cdr:cNvPr id="2" name="Título 1">
          <a:extLst xmlns:a="http://schemas.openxmlformats.org/drawingml/2006/main">
            <a:ext uri="{FF2B5EF4-FFF2-40B4-BE49-F238E27FC236}">
              <a16:creationId xmlns:a16="http://schemas.microsoft.com/office/drawing/2014/main" id="{B287A47D-D9CD-4D1D-9EE2-09C3AA2BDBE6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3554731" y="451886"/>
          <a:ext cx="8484264" cy="646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b">
          <a:noAutofit/>
        </a:bodyPr>
        <a:lstStyle xmlns:a="http://schemas.openxmlformats.org/drawingml/2006/main">
          <a:defPPr>
            <a:defRPr lang="es-P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rPr>
            <a:t>Registro de defunciones por todas las causas</a:t>
          </a:r>
          <a:r>
            <a:rPr kumimoji="0" lang="es-PE" sz="1800" b="1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rPr>
            <a:t> </a:t>
          </a:r>
          <a:r>
            <a: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rPr>
            <a:t>en los Departamentos</a:t>
          </a:r>
          <a:r>
            <a:rPr kumimoji="0" lang="es-PE" sz="1800" b="1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rPr>
            <a:t> de Perú notificados al </a:t>
          </a:r>
          <a:r>
            <a: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rPr>
            <a:t> 30-04-2021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7971F-6193-46BB-9C68-F47DD718AC2A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3A127-EAE6-49B9-8702-68802989B69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5857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ud.gob.ec/actualizacion-de-casos-de-coronavirus-en-ecuador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u.travel/es/atractivos/laguna-chinancocha-llanganuco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3A127-EAE6-49B9-8702-68802989B69A}" type="slidenum">
              <a:rPr lang="es-PE" smtClean="0"/>
              <a:t>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46789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549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https://www.boliviasegura.gob.bo/index.php/vacunas/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209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análisis abarcó 10 millones 500 mil personas, de los cuales, cuatro millones fueron inoculados entre el 2 de febrero y el 1 de abril de 2021 con la vacuna del laboratorio Sinovac.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66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1" dirty="0"/>
              <a:t>https://www.parquesnacionales.gov.co/portal/es/ecoturismo/</a:t>
            </a:r>
          </a:p>
          <a:p>
            <a:r>
              <a:rPr lang="es-CO" b="1" dirty="0"/>
              <a:t>https://www.parquesnacionales.gov.co/portal/es/ecoturismo/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F415D-C56B-49CB-8EF3-B7F7F6142F5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200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="1" dirty="0">
              <a:solidFill>
                <a:schemeClr val="accent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54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422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20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905500" cy="3600450"/>
          </a:xfrm>
        </p:spPr>
        <p:txBody>
          <a:bodyPr/>
          <a:lstStyle/>
          <a:p>
            <a:pPr algn="just"/>
            <a:r>
              <a:rPr lang="es-CO" dirty="0">
                <a:hlinkClick r:id="rId3"/>
              </a:rPr>
              <a:t>https://www.salud.gob.ec/actualizacion-de-casos-de-coronavirus-en-ecuador/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018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758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</a:rPr>
              <a:t>A los pies del nevado Huascarán, en la quebrada de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FF_Clan_OT_News"/>
              </a:rPr>
              <a:t>Llanganuco</a:t>
            </a:r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</a:rPr>
              <a:t>, la naturaleza nos brinda uno de los mejores espectáculos. Como dos espejos de cielo, las Lagunas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FF_Clan_OT_News"/>
              </a:rPr>
              <a:t>Chinancocha</a:t>
            </a:r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</a:rPr>
              <a:t> y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FF_Clan_OT_News"/>
              </a:rPr>
              <a:t>Orconcocha</a:t>
            </a:r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</a:rPr>
              <a:t> han creado un nuevo color en la naturaleza: ni verdes, ni azules, tal vez turquesas, lo cierto es que su belleza deja sin habla a los visitantes.</a:t>
            </a:r>
          </a:p>
          <a:p>
            <a:endParaRPr lang="es-ES" dirty="0">
              <a:solidFill>
                <a:srgbClr val="333333"/>
              </a:solidFill>
              <a:latin typeface="FF_Clan_OT_News"/>
            </a:endParaRPr>
          </a:p>
          <a:p>
            <a:endParaRPr lang="es-ES" dirty="0">
              <a:solidFill>
                <a:srgbClr val="333333"/>
              </a:solidFill>
              <a:latin typeface="FF_Clan_OT_News"/>
            </a:endParaRP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FF_Clan_OT_News"/>
                <a:hlinkClick r:id="rId3"/>
              </a:rPr>
              <a:t>https://www.peru.travel/es/atractivos/laguna-chinancocha-llanganuco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54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3A127-EAE6-49B9-8702-68802989B69A}" type="slidenum">
              <a:rPr lang="es-PE" smtClean="0"/>
              <a:t>11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83597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dirty="0">
                <a:solidFill>
                  <a:srgbClr val="0070C0"/>
                </a:solidFill>
                <a:latin typeface="Calibri" panose="020F0502020204030204"/>
              </a:rPr>
              <a:t>http://www.minsa.gob.pe/vacuna-covid-19/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53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308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863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1" dirty="0"/>
              <a:t>Observatorio Nacional de Ciencia, Tecnología e Innovación</a:t>
            </a:r>
          </a:p>
          <a:p>
            <a:pPr algn="just"/>
            <a:endParaRPr lang="es-ES" dirty="0"/>
          </a:p>
          <a:p>
            <a:pPr algn="just"/>
            <a:r>
              <a:rPr lang="es-ES" dirty="0">
                <a:solidFill>
                  <a:schemeClr val="tx1"/>
                </a:solidFill>
              </a:rPr>
              <a:t>http://www.mpps.gob.ve/index.php/sala-de-prensa/noticias-regionales/1027-el-carvativir-llega-a-los-roques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b="1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786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239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https://www.bbc.com/mundo/noticias-56085050</a:t>
            </a:r>
          </a:p>
          <a:p>
            <a:endParaRPr lang="es-CO" dirty="0"/>
          </a:p>
          <a:p>
            <a:r>
              <a:rPr lang="es-CO" dirty="0"/>
              <a:t>https://www.facebook.com/MafaldaDigital/photos/a.300726240042437/2843698829078486/</a:t>
            </a:r>
          </a:p>
          <a:p>
            <a:r>
              <a:rPr lang="es-E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Estatua Mafalda con mascarilla en el Parque San Francisco, Oviedo, España</a:t>
            </a:r>
            <a:br>
              <a:rPr lang="es-ES" dirty="0"/>
            </a:b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247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safely remove this slide. This slide</a:t>
            </a:r>
            <a:r>
              <a:rPr lang="en-US" baseline="0"/>
              <a:t> design was provided by SlideModel.com – You can download more templates, shapes and elements for PowerPoint from http://slidemodel.com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6254F-9338-4BA9-B7AC-A66622A3D0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1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3A127-EAE6-49B9-8702-68802989B69A}" type="slidenum">
              <a:rPr lang="es-PE" smtClean="0"/>
              <a:t>13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17263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915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277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397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https://tipsparatuviaje.com/lugares-turisticos-de-bolivia/</a:t>
            </a: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espectacular desierto de sal a 3650 metros sobre el nivel de mar: el Salar de Uyuni. El Salar de Uyuni sobresale entre los lugares turísticos de los 9 departamentos de Bolivia, por su belleza desértica que le convierte en la principal atracción del país.</a:t>
            </a:r>
          </a:p>
          <a:p>
            <a:endParaRPr lang="es-ES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Con sus 10.582 km2 es la salina más grande del planeta y el desierto de sal a mayor altura del mundo, con más de la mitad de las reservas mundiales de litio.</a:t>
            </a:r>
          </a:p>
          <a:p>
            <a:endParaRPr lang="es-ES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Además de este metal alcalino utilizado en la fabricación de baterías eléctricas,  el salar también tiene abundantes reservas de potasio, magnesio y boro. Sus sales son empleadas en el tratamiento del trastorno bipolar.</a:t>
            </a:r>
          </a:p>
          <a:p>
            <a:endParaRPr lang="es-ES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Es hábitat de cactus de hasta 10 metros de altura, del flamenco austral (flamenco chileno), la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Roboto"/>
              </a:rPr>
              <a:t>parihuana</a:t>
            </a:r>
            <a:r>
              <a:rPr lang="es-ES" b="0" i="0" dirty="0">
                <a:solidFill>
                  <a:srgbClr val="333333"/>
                </a:solidFill>
                <a:effectLst/>
                <a:latin typeface="Roboto"/>
              </a:rPr>
              <a:t> (flamenco andino) de y la parina chica (flamenco de James), 3 especies de bellos colores cuyo metabolismo se adaptó a un extremo ambiente salino.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213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https://rodillo.org/estadisticas-coronavirus/bolivia/?gclid=Cj0KCQiAv6yCBhCLARIsABqJTjakFrExUj4ENTZZa2cFV5OG_nVEo15uS8xEFzaSW0crMMNP50i0_-0aAn0AEALw_wcB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0F720-FA8C-43C4-A126-FECADBDD60E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885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67003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https://www.boliviasegura.gob.bo/index.php/category/estadistica/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https://www.boliviasegura.gob.bo/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>
                <a:solidFill>
                  <a:srgbClr val="0070C0"/>
                </a:solidFill>
              </a:rPr>
              <a:t>Fuente: </a:t>
            </a:r>
            <a:r>
              <a:rPr lang="es-CO" sz="1200" i="1" dirty="0" err="1">
                <a:solidFill>
                  <a:srgbClr val="0070C0"/>
                </a:solidFill>
              </a:rPr>
              <a:t>OurWorldData</a:t>
            </a:r>
            <a:r>
              <a:rPr lang="es-CO" sz="1200" i="1" dirty="0">
                <a:solidFill>
                  <a:srgbClr val="0070C0"/>
                </a:solidFill>
              </a:rPr>
              <a:t>. </a:t>
            </a:r>
            <a:r>
              <a:rPr lang="es-CO" sz="1200" dirty="0">
                <a:solidFill>
                  <a:srgbClr val="0070C0"/>
                </a:solidFill>
              </a:rPr>
              <a:t>https://github.com/owid/covid-19-data/blob/master/public/data/vaccinations/country_data/Bolivia.csv</a:t>
            </a:r>
          </a:p>
          <a:p>
            <a:pPr algn="just"/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3A127-EAE6-49B9-8702-68802989B69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23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9477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566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23163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DCF6B-BDA7-4F81-B5E4-531AFE1D4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679AEA-66BA-41CB-B397-F74D301E7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9D0B73-0A91-4660-9B82-08AF95F8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77C95-724A-4212-A61B-476D463F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1D5F16-A54F-414A-83D9-D585E9B4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41286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75DAB-F850-45E1-86B4-251DFB49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4AC7FA-AC1E-4A78-B61E-9652EFE00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9B1B0E-5892-4C16-A5A6-1D82930C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EB02F1-680F-4EED-A03F-3B2C55F5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6DA8AE-8F2B-4AD6-9C87-DECB4CAE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73674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86ADC8-E008-4477-ABA3-19401849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5E559E-A03C-47D0-BBEF-7F886DC26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BC0DCD-7E1F-4765-80F8-9A5F710B5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20DAAB-44B9-4D8F-B3CD-D0E4B1BC2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552F7-2699-4D25-BBB1-79E64999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82966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832DBB-E422-4BDC-9A65-40DA0CC01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4712B-8256-4ED1-B945-FF16A6BAE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E4AF951-DBFC-478E-8629-6FFF044C4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B6650A-9AB9-462A-BB27-9A108D09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BD5713-D31B-4C3D-AD35-828EEBB8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044F6B-096F-4A7B-832D-1A9FB9C8F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38976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8ED21-1BDF-41DF-9280-4FFF77038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44B576-88CC-4A78-A909-A777D5DE9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16DF18-F2CF-410D-81FC-128C15195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F6D0F08-E6DF-4700-9EB1-E8929E19F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D447DB-2FAE-4BDD-BD82-82A1B2849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30E938-D97C-42D0-8ED0-BA45B7CCF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940EE9F-8BF2-4780-9F4A-89F9DF0E5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B73832C-02F3-410B-B34B-AF5FEF18F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00680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BC3FC-517E-4E61-AE2F-AD5AF9D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3EC93F-87E1-4F23-BBFC-19F4E4B10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70D9D6-71E6-4FF5-AFE6-25D2C5E25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AD3259-CB87-4A9D-9621-277D43A5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7359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FF826F-FC97-46E1-9458-3D9A602C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A5465B-6258-4D6F-B10F-4AE30B9B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AEDDFE-981B-428F-AFEF-CA731865E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33333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7D6D0B-F825-45D5-A4B2-0F88ACBF5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D0B884-4515-4B91-AE30-435DC8EA2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8149F3-90C7-4A29-8D5E-C3AF51B94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040C36-8051-4C6B-8DE2-08423AAF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EB7759-18F4-40A2-AE5F-9C5E61C5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DB1B71-5E44-4BE2-8E06-911EAA3B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8044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81426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AC2AF-B7FB-4628-A687-E8AC18DD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C8B715-7D18-4755-AF49-ACBEC1C2C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3327B3-EAA7-49DD-BDAB-B384D45F2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65021B-90C1-44D2-80E4-B51107A0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D369D5-12DE-4BE5-94E8-C6D427CF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62A90A-34C0-4E54-9BC0-017FF45CE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07091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6021F-ACA8-434E-B5E4-893CBF372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E39C88-8B1E-4D8E-A2D3-733A6D10C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38E227-3355-4C3F-9E76-217709E74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B6B9C-E3EA-4023-BC9A-52A61924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C9396-1EB6-4389-BCA1-0C44F936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14539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473F6D3-B3DC-4C52-BC69-05205C109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61B357-FAAD-4F9C-A5EF-C10E14A8E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BBC510-1194-44F5-A454-CA523CD2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A629-0D81-494C-899E-D108F40C8214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961E49-B8E5-47B9-9BFB-D5FE5EDD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87116A-B308-45E3-AC40-C25353752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24105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E1FBB8-43C3-472D-903B-D23100E2B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5CF4AF-C80F-46F5-937C-3960C9DEE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EE7618-C647-4CC3-9C3D-EB1A9A2CA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A6439D-76F7-4C66-A76B-A3FD8448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755668-7EF3-4E29-B0D6-A9184BF4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1728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694E5D-62A1-44BA-A194-7953049A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B76F71-2EBD-41E8-8F8A-5E8E547E2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FC08F3-27F4-489E-8B24-8B84B43E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92949B-734A-4888-B0E6-219A8657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A838F8-EFB1-4AB2-8913-E669CF89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3189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2BAA7A-C0D8-4235-8311-ED3A48A5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9C5093-A773-4208-A1E0-9CF92EA51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EE22F4-B44C-4394-BC6C-6AE9A82C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080A0E-1F95-47C8-BC09-4EBAC51A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1D2F59-C778-4906-AEE8-E781E4B1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5769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15DFF-A523-4D8B-B273-5A44778CF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F1F172-EB61-4143-8D0E-FCBCF8958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7BE69E-4092-4E73-ABC3-DE1BC4EC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A8EDF3-B4B7-46EE-940C-E2DDE37BB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7072B6-618C-49E5-8C87-7E298A83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BE3191-740C-46C2-9037-7BC6D5E8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6093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780DA-4E18-49EC-95EE-300727704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0D9780-301C-4791-A2C6-E7177E13A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EE537E-C02F-453F-8FB4-847BCB141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BFCD8E-1FB8-4788-A2D6-7426871B7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C226C8A-17A6-4008-AC78-8254E0EC5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2A3DCDC-21B1-43B2-AF4F-A3E4C030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1089251-6A22-461A-B9D8-924CFA16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92172C-483C-44C2-8AD3-AEDE02D15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0631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B11059-6177-476E-8814-60979222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C419ACB-A5D9-4C13-A6E2-927BA1110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3F1678-AA07-416C-9309-44700430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C2AEB5-30AB-4F7A-A453-5731ECD4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5404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B87038-521F-416C-8558-8195CF89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F80E954-508B-4E69-BBCA-80669817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28A4BB-A926-4885-9F1C-14142B24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051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45438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943868-BDAD-443F-9D66-529B2355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4C3E92-85BF-4B2E-A92C-69106F920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023D2E-8D34-464E-B059-79E0B7D4E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484EE9-F2FF-4640-B215-DEF17810F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17803A-9DB8-41A2-B85C-F299987A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16E0C6-8EA1-47AE-868B-E2735FCE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0091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1F4C81-AE0A-4010-A199-FBCCCB65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6F5D0EC-89EB-4146-AD96-74C48F25C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B0DDC7-4C4B-4C2C-86E2-BE579A8B7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9727AC-A395-4BBB-AC3A-DA64FEB41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444743-3FB9-4FA1-8DE7-89F3B0579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440E88-7296-426C-B321-7D7C4984A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3550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6A0B0-6B16-4EC1-818B-8204AC212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93BA52-4EB6-401A-A301-12F956B24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39EE5-8C9C-479A-9EBC-710FC769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EC8B39-3A1D-4C00-8563-41FE83E02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CD0675-A913-4391-BE6A-9ACCC70D0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1085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B4CA0B-42F7-495F-9248-2720AA026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17D2CC-14B3-4805-8B3D-8AEFA0F3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5021E3-3117-4824-9802-FB5DE09A2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5B40-A19D-4E97-8371-451AF5C0EAA1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DDEC1E-DC65-4E94-9134-CC9D472A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826989-169E-45E9-8703-CE591F7C0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3796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83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7036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9177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5800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0534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4109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38E4-62B1-4375-8623-5716531C0C4E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3065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138E4-62B1-4375-8623-5716531C0C4E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4BC99-46D9-4EFB-BA87-60C9BC096685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1616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89DE308-B515-48F4-83D2-15B574537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309026-851D-4F82-A166-64DFC2B4E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EBBDF7-B944-48DF-9628-DEAE87B1B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1A629-0D81-494C-899E-D108F40C8214}" type="datetimeFigureOut">
              <a:rPr lang="es-PE" smtClean="0"/>
              <a:t>3/05/2021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84A6C7-7FF8-4BEE-A317-6C7DF5D36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7754F0-5A45-4560-BA0E-FBD93C3CB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EA09-B16A-4A73-9FE1-7A1DE23CA0A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0622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D50A69D-F30C-4748-9DCE-ECE5DD0E0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EFB075-EB52-4455-86D5-8CCA6E095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B1E75D-619C-454B-BF19-D06547DEE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15B40-A19D-4E97-8371-451AF5C0EAA1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F96DDF-0BEF-4532-9022-77143C58D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AA014-FC07-4C8F-B773-DB224B657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FB0D5-1430-477B-B517-3A08C08A8E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37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anculturalforum.in/2020/04/02/proposals-for-relief-of-vulnerable-sections-affected-by-strategies-to-contain-the-spread-of-covid-19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coronaviru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19.patria.org.ve/estadisticas-venezuela/" TargetMode="Externa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hyperlink" Target="http://www.oncti.gob.ve/noticia2492.html" TargetMode="External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6397449" y="212131"/>
            <a:ext cx="510744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Organismo Andino de Salud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 Convenio Hipólito Unanue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-5583" y="-1"/>
            <a:ext cx="4611147" cy="6858002"/>
            <a:chOff x="32517" y="-1"/>
            <a:chExt cx="4611147" cy="6858002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8C4BC788-6A3B-432F-AC97-94B00F102D14}"/>
                </a:ext>
              </a:extLst>
            </p:cNvPr>
            <p:cNvSpPr/>
            <p:nvPr/>
          </p:nvSpPr>
          <p:spPr>
            <a:xfrm>
              <a:off x="32517" y="0"/>
              <a:ext cx="2682241" cy="68580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PE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CF47F82-8A08-46E8-8DCF-B7A011E4384C}"/>
                </a:ext>
              </a:extLst>
            </p:cNvPr>
            <p:cNvSpPr/>
            <p:nvPr/>
          </p:nvSpPr>
          <p:spPr>
            <a:xfrm>
              <a:off x="45593" y="-1"/>
              <a:ext cx="630521" cy="6858001"/>
            </a:xfrm>
            <a:prstGeom prst="rect">
              <a:avLst/>
            </a:prstGeom>
            <a:solidFill>
              <a:srgbClr val="F4B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PE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054" name="17 Imagen" descr="america-del-sur-con-andinosok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539" y="793048"/>
              <a:ext cx="3286125" cy="544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28" descr="VEN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33394" y="793269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31" descr="clombia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0416" y="1030733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7" name="Picture 33" descr="PkRU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49834" y="2300031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" name="Picture 38" descr="ECU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2221" y="1520410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9" name="Picture 40" descr="chile-1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87984" y="3837491"/>
              <a:ext cx="6477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36" descr="BOL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5220" y="2592511"/>
              <a:ext cx="7620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2" name="22 CuadroTexto"/>
          <p:cNvSpPr txBox="1">
            <a:spLocks noChangeArrowheads="1"/>
          </p:cNvSpPr>
          <p:nvPr/>
        </p:nvSpPr>
        <p:spPr bwMode="auto">
          <a:xfrm>
            <a:off x="5667372" y="2166832"/>
            <a:ext cx="457203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MX" sz="2200" dirty="0">
              <a:solidFill>
                <a:srgbClr val="0070C0"/>
              </a:solidFill>
              <a:latin typeface="Arial" charset="0"/>
            </a:endParaRPr>
          </a:p>
          <a:p>
            <a:pPr algn="ctr" defTabSz="1433513" fontAlgn="base">
              <a:spcBef>
                <a:spcPct val="0"/>
              </a:spcBef>
              <a:spcAft>
                <a:spcPct val="0"/>
              </a:spcAft>
              <a:defRPr/>
            </a:pPr>
            <a:endParaRPr lang="es-PE" sz="20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defTabSz="1433513" fontAlgn="base">
              <a:spcBef>
                <a:spcPct val="0"/>
              </a:spcBef>
              <a:spcAft>
                <a:spcPct val="0"/>
              </a:spcAft>
              <a:defRPr/>
            </a:pPr>
            <a:endParaRPr lang="es-PE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063" name="20 Imagen" descr="ORAS SIN FOND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3262" y="273091"/>
            <a:ext cx="787262" cy="75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8622AE-EAC3-4549-AB17-F2B5DF2D4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670" y="1348429"/>
            <a:ext cx="6264071" cy="510138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s-PE" sz="2800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r>
              <a:rPr lang="es-ES" sz="4100" b="1" dirty="0">
                <a:solidFill>
                  <a:srgbClr val="002060"/>
                </a:solidFill>
              </a:rPr>
              <a:t>SITUACIÓN ACTUAL DE LA PANDEMIA COVID-19 A NIVEL MUNDIAL Y EN LOS PAÍSES ANDINOS</a:t>
            </a:r>
            <a:r>
              <a:rPr lang="es-PE" b="1" dirty="0">
                <a:solidFill>
                  <a:srgbClr val="002060"/>
                </a:solidFill>
              </a:rPr>
              <a:t>  </a:t>
            </a:r>
            <a:endParaRPr lang="es-CO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endParaRPr lang="es-ES" sz="2500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endParaRPr lang="es-ES" sz="2500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r>
              <a:rPr lang="es-ES" sz="2500" b="1" dirty="0">
                <a:solidFill>
                  <a:srgbClr val="002060"/>
                </a:solidFill>
              </a:rPr>
              <a:t>Luis Beingolea More</a:t>
            </a:r>
          </a:p>
          <a:p>
            <a:pPr algn="ctr">
              <a:buNone/>
            </a:pPr>
            <a:r>
              <a:rPr lang="es-ES" sz="2500" b="1" dirty="0">
                <a:solidFill>
                  <a:srgbClr val="002060"/>
                </a:solidFill>
              </a:rPr>
              <a:t>Bertha Luz Pineda Restrepo</a:t>
            </a:r>
          </a:p>
          <a:p>
            <a:pPr algn="ctr">
              <a:buNone/>
            </a:pPr>
            <a:r>
              <a:rPr lang="es-ES" sz="2500" b="1" dirty="0">
                <a:solidFill>
                  <a:srgbClr val="002060"/>
                </a:solidFill>
              </a:rPr>
              <a:t> </a:t>
            </a:r>
          </a:p>
          <a:p>
            <a:pPr lvl="0" algn="ctr">
              <a:buNone/>
            </a:pPr>
            <a:endParaRPr lang="es-ES" sz="2500" b="1" dirty="0">
              <a:solidFill>
                <a:srgbClr val="002060"/>
              </a:solidFill>
            </a:endParaRPr>
          </a:p>
          <a:p>
            <a:pPr lvl="0" algn="ctr">
              <a:buNone/>
            </a:pPr>
            <a:r>
              <a:rPr lang="es-ES" sz="2500" b="1" dirty="0">
                <a:solidFill>
                  <a:srgbClr val="002060"/>
                </a:solidFill>
              </a:rPr>
              <a:t>Lima,  03 de mayo de 2021</a:t>
            </a:r>
          </a:p>
        </p:txBody>
      </p:sp>
    </p:spTree>
    <p:extLst>
      <p:ext uri="{BB962C8B-B14F-4D97-AF65-F5344CB8AC3E}">
        <p14:creationId xmlns:p14="http://schemas.microsoft.com/office/powerpoint/2010/main" val="428976035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multitud de gente&#10;&#10;Descripción generada automáticamente">
            <a:extLst>
              <a:ext uri="{FF2B5EF4-FFF2-40B4-BE49-F238E27FC236}">
                <a16:creationId xmlns:a16="http://schemas.microsoft.com/office/drawing/2014/main" id="{85AC824E-864F-4FB7-80FD-A8C655BF2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452005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1359408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21BA69-29D0-4F29-9BB1-2154570EB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454" y="149628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/>
              <a:t>El </a:t>
            </a:r>
            <a:r>
              <a:rPr lang="en-US" sz="2800" b="1" dirty="0" err="1"/>
              <a:t>impacto</a:t>
            </a:r>
            <a:r>
              <a:rPr lang="en-US" sz="2800" b="1" dirty="0"/>
              <a:t> de la COVID-19 </a:t>
            </a:r>
            <a:r>
              <a:rPr lang="en-US" sz="2800" b="1" dirty="0" err="1"/>
              <a:t>en</a:t>
            </a:r>
            <a:r>
              <a:rPr lang="en-US" sz="2800" b="1" dirty="0"/>
              <a:t> la India.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02-05-2021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46459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54A6249B-CCA0-4739-B523-F9199169D74D}"/>
              </a:ext>
            </a:extLst>
          </p:cNvPr>
          <p:cNvSpPr txBox="1"/>
          <p:nvPr/>
        </p:nvSpPr>
        <p:spPr>
          <a:xfrm>
            <a:off x="1551008" y="3417572"/>
            <a:ext cx="5185458" cy="32403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notificó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 solo día 401.993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nuevos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casos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COVID-19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presentando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 nuevo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récord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mundial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y 3,422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nuevos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fallecidos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últimos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 días sumo 2’613,415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casos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confirmados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(16 %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que la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semana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anterior) y 23,829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fallecidos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semana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un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incremento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46 %  mas que la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semana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anterior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Estimaciones recientes sugieren que B.1.1.7 es aproximadamente 60 por ciento más contagioso y 67 por ciento más mortal que la forma original del virus.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CB6A1EDA-D0F0-44EF-94A9-6EE4EB9BC4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DD8B951-0676-4FDA-8B84-1A422978CD0A}"/>
              </a:ext>
            </a:extLst>
          </p:cNvPr>
          <p:cNvSpPr txBox="1"/>
          <p:nvPr/>
        </p:nvSpPr>
        <p:spPr>
          <a:xfrm>
            <a:off x="11064829" y="6657945"/>
            <a:ext cx="24865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PE" sz="700">
                <a:solidFill>
                  <a:srgbClr val="FFFFFF"/>
                </a:solidFill>
                <a:hlinkClick r:id="rId3" tooltip="https://indianculturalforum.in/2020/04/02/proposals-for-relief-of-vulnerable-sections-affected-by-strategies-to-contain-the-spread-of-covid-19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PE" sz="700">
                <a:solidFill>
                  <a:srgbClr val="FFFFFF"/>
                </a:solidFill>
              </a:rPr>
              <a:t> de Autor desconocido está bajo licencia </a:t>
            </a:r>
            <a:r>
              <a:rPr lang="es-PE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PE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99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7405DC4-B0E7-41E6-AA77-8205924103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6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5595DE-100A-44A0-A7DE-03AC1A53F3EC}"/>
              </a:ext>
            </a:extLst>
          </p:cNvPr>
          <p:cNvSpPr txBox="1">
            <a:spLocks/>
          </p:cNvSpPr>
          <p:nvPr/>
        </p:nvSpPr>
        <p:spPr>
          <a:xfrm>
            <a:off x="1325542" y="102553"/>
            <a:ext cx="10571213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Gráfico de casos confirmados por millón de hab. de COVID-19  en 20  países en el mundo. 02-05-2021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CB560B-2BE8-4E0C-84AF-8853EB540B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97" y="6490017"/>
            <a:ext cx="7169517" cy="329213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A9250AC-D478-460B-83B4-E66BFBC8DA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6687039"/>
              </p:ext>
            </p:extLst>
          </p:nvPr>
        </p:nvGraphicFramePr>
        <p:xfrm>
          <a:off x="1516284" y="910906"/>
          <a:ext cx="9954227" cy="5636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77310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532E5C42-0A28-494C-BA90-81F7E69CFA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287A47D-D9CD-4D1D-9EE2-09C3AA2BDBE6}"/>
              </a:ext>
            </a:extLst>
          </p:cNvPr>
          <p:cNvSpPr txBox="1">
            <a:spLocks/>
          </p:cNvSpPr>
          <p:nvPr/>
        </p:nvSpPr>
        <p:spPr>
          <a:xfrm>
            <a:off x="1483530" y="102553"/>
            <a:ext cx="1041322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Gráfico de fallecidos por COVID-19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en países con mas casos en el mundo. 02-05-2021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3740F-C71E-4695-9596-2EC7612DC093}"/>
              </a:ext>
            </a:extLst>
          </p:cNvPr>
          <p:cNvSpPr txBox="1"/>
          <p:nvPr/>
        </p:nvSpPr>
        <p:spPr>
          <a:xfrm>
            <a:off x="1714500" y="6493837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C71F559E-10DA-4BB2-AFD6-8ADEE5CCB3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8018019"/>
              </p:ext>
            </p:extLst>
          </p:nvPr>
        </p:nvGraphicFramePr>
        <p:xfrm>
          <a:off x="2141316" y="1052516"/>
          <a:ext cx="9306045" cy="529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5722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7405DC4-B0E7-41E6-AA77-8205924103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66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5595DE-100A-44A0-A7DE-03AC1A53F3EC}"/>
              </a:ext>
            </a:extLst>
          </p:cNvPr>
          <p:cNvSpPr txBox="1">
            <a:spLocks/>
          </p:cNvSpPr>
          <p:nvPr/>
        </p:nvSpPr>
        <p:spPr>
          <a:xfrm>
            <a:off x="1483530" y="102553"/>
            <a:ext cx="1041322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Gráfico de fallecidos de COVID-19 por millón de </a:t>
            </a:r>
            <a:r>
              <a:rPr kumimoji="0" lang="es-P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hab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en 20  países con mas casos en el mundo. 02-05-2021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CB560B-2BE8-4E0C-84AF-8853EB540B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97" y="6490017"/>
            <a:ext cx="7169517" cy="329213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C71F559E-10DA-4BB2-AFD6-8ADEE5CCB3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44928"/>
              </p:ext>
            </p:extLst>
          </p:nvPr>
        </p:nvGraphicFramePr>
        <p:xfrm>
          <a:off x="1483530" y="1076325"/>
          <a:ext cx="9999810" cy="5413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95416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de un lago&#10;&#10;Descripción generada automáticamente">
            <a:extLst>
              <a:ext uri="{FF2B5EF4-FFF2-40B4-BE49-F238E27FC236}">
                <a16:creationId xmlns:a16="http://schemas.microsoft.com/office/drawing/2014/main" id="{3B2F3306-E888-4A6C-A967-C50FD4A93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930"/>
            <a:ext cx="12192000" cy="695986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B7D6BB1-B31F-404A-AA02-547C018B096D}"/>
              </a:ext>
            </a:extLst>
          </p:cNvPr>
          <p:cNvSpPr txBox="1">
            <a:spLocks/>
          </p:cNvSpPr>
          <p:nvPr/>
        </p:nvSpPr>
        <p:spPr>
          <a:xfrm>
            <a:off x="4164037" y="6355492"/>
            <a:ext cx="6810233" cy="808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Río Amazonas 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Perú,  Colombia y Brasil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633E62-2654-4169-8743-41EDD00B3D66}"/>
              </a:ext>
            </a:extLst>
          </p:cNvPr>
          <p:cNvSpPr txBox="1"/>
          <p:nvPr/>
        </p:nvSpPr>
        <p:spPr>
          <a:xfrm>
            <a:off x="0" y="4231834"/>
            <a:ext cx="123655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70C0"/>
              </a:buClr>
              <a:buSzPts val="2500"/>
            </a:pPr>
            <a:r>
              <a:rPr lang="en-US" sz="4300" b="1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Situación</a:t>
            </a:r>
            <a:r>
              <a:rPr lang="en-US" sz="43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del COVID-19 y la </a:t>
            </a:r>
            <a:r>
              <a:rPr lang="en-US" sz="4300" b="1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vacunación</a:t>
            </a:r>
            <a:r>
              <a:rPr lang="en-US" sz="43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  <a:r>
              <a:rPr lang="en-US" sz="4300" b="1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</a:t>
            </a:r>
            <a:r>
              <a:rPr lang="en-US" sz="43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el </a:t>
            </a:r>
            <a:r>
              <a:rPr lang="en-US" sz="4300" b="1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mundo</a:t>
            </a:r>
            <a:r>
              <a:rPr lang="en-US" sz="43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y los </a:t>
            </a:r>
            <a:r>
              <a:rPr lang="en-US" sz="4300" b="1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países</a:t>
            </a:r>
            <a:r>
              <a:rPr lang="en-US" sz="43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andinos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03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D7CFB7-134C-4267-AFE9-3F80CD231A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671" y="-60794"/>
            <a:ext cx="12083319" cy="17801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6FE3AB-7180-4BC7-91E1-EBC3B62DE2EA}"/>
              </a:ext>
            </a:extLst>
          </p:cNvPr>
          <p:cNvSpPr txBox="1"/>
          <p:nvPr/>
        </p:nvSpPr>
        <p:spPr>
          <a:xfrm>
            <a:off x="1994848" y="6280894"/>
            <a:ext cx="8202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OurWorldInData  y The New York Times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https://www.nytimes.com/interactive/2021/world/covid-vaccinations-tracker.html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5FFE6C7-CEB9-427A-967B-F1BF03CE7AAC}"/>
              </a:ext>
            </a:extLst>
          </p:cNvPr>
          <p:cNvSpPr txBox="1"/>
          <p:nvPr/>
        </p:nvSpPr>
        <p:spPr>
          <a:xfrm>
            <a:off x="366552" y="-39762"/>
            <a:ext cx="96223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Avances en la vacunación contra el coronavirus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Países Andinos 3 de mayo 2021 –  Hora 8:45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F2AFBD2-68D0-422C-A242-52F9A28FCE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2866E51-EDCB-40B3-B4B4-B35AFB45D4A6}"/>
              </a:ext>
            </a:extLst>
          </p:cNvPr>
          <p:cNvGraphicFramePr>
            <a:graphicFrameLocks noGrp="1"/>
          </p:cNvGraphicFramePr>
          <p:nvPr/>
        </p:nvGraphicFramePr>
        <p:xfrm>
          <a:off x="267286" y="1312828"/>
          <a:ext cx="11634362" cy="439364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196678">
                  <a:extLst>
                    <a:ext uri="{9D8B030D-6E8A-4147-A177-3AD203B41FA5}">
                      <a16:colId xmlns:a16="http://schemas.microsoft.com/office/drawing/2014/main" val="676807142"/>
                    </a:ext>
                  </a:extLst>
                </a:gridCol>
                <a:gridCol w="2110626">
                  <a:extLst>
                    <a:ext uri="{9D8B030D-6E8A-4147-A177-3AD203B41FA5}">
                      <a16:colId xmlns:a16="http://schemas.microsoft.com/office/drawing/2014/main" val="2945387297"/>
                    </a:ext>
                  </a:extLst>
                </a:gridCol>
                <a:gridCol w="2110626">
                  <a:extLst>
                    <a:ext uri="{9D8B030D-6E8A-4147-A177-3AD203B41FA5}">
                      <a16:colId xmlns:a16="http://schemas.microsoft.com/office/drawing/2014/main" val="2612695607"/>
                    </a:ext>
                  </a:extLst>
                </a:gridCol>
                <a:gridCol w="2108216">
                  <a:extLst>
                    <a:ext uri="{9D8B030D-6E8A-4147-A177-3AD203B41FA5}">
                      <a16:colId xmlns:a16="http://schemas.microsoft.com/office/drawing/2014/main" val="1440811954"/>
                    </a:ext>
                  </a:extLst>
                </a:gridCol>
                <a:gridCol w="2108216">
                  <a:extLst>
                    <a:ext uri="{9D8B030D-6E8A-4147-A177-3AD203B41FA5}">
                      <a16:colId xmlns:a16="http://schemas.microsoft.com/office/drawing/2014/main" val="3677305520"/>
                    </a:ext>
                  </a:extLst>
                </a:gridCol>
              </a:tblGrid>
              <a:tr h="37529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Países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Dosis administradas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 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% de población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81206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kern="1200">
                          <a:effectLst/>
                          <a:latin typeface="+mn-lt"/>
                        </a:rPr>
                        <a:t>Por 100 personas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kern="1200">
                          <a:effectLst/>
                          <a:latin typeface="+mn-lt"/>
                        </a:rPr>
                        <a:t>Total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kern="1200">
                          <a:effectLst/>
                          <a:latin typeface="+mn-lt"/>
                        </a:rPr>
                        <a:t>Vacunado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kern="1200">
                          <a:effectLst/>
                          <a:latin typeface="+mn-lt"/>
                        </a:rPr>
                        <a:t>Total/ vacunado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1539867"/>
                  </a:ext>
                </a:extLst>
              </a:tr>
              <a:tr h="3081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Mundo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s-CO" sz="19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1,161,802,479</a:t>
                      </a:r>
                      <a:endParaRPr lang="es-CO" sz="19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 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 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9899591"/>
                  </a:ext>
                </a:extLst>
              </a:tr>
              <a:tr h="308173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1. Seychelles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130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126,840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69 %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61 %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20650135"/>
                  </a:ext>
                </a:extLst>
              </a:tr>
              <a:tr h="3081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2. Israel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116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10,458,345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60 %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56 %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99207692"/>
                  </a:ext>
                </a:extLst>
              </a:tr>
              <a:tr h="3081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3. Emiratos Árabes Unidos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109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10,634,693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-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-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1121009"/>
                  </a:ext>
                </a:extLst>
              </a:tr>
              <a:tr h="3081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4. San Marino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86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28,970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60 %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26 %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25217132"/>
                  </a:ext>
                </a:extLst>
              </a:tr>
              <a:tr h="3081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5. Chile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78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14,848,435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43 %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36 %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4938805"/>
                  </a:ext>
                </a:extLst>
              </a:tr>
              <a:tr h="3081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6. Bahréin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77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1.264.087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44 %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33 %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50544159"/>
                  </a:ext>
                </a:extLst>
              </a:tr>
              <a:tr h="3081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7. Maldivas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75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399,550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56 %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19 %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64622132"/>
                  </a:ext>
                </a:extLst>
              </a:tr>
              <a:tr h="3081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8. Reino Unido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75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49.834.997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52 %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23 %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57052329"/>
                  </a:ext>
                </a:extLst>
              </a:tr>
              <a:tr h="3081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9. Estados Unidos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74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245,591,469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44 %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32 %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92513712"/>
                  </a:ext>
                </a:extLst>
              </a:tr>
              <a:tr h="3081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10. Malta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68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339,727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>
                          <a:effectLst/>
                          <a:latin typeface="+mn-lt"/>
                        </a:rPr>
                        <a:t>46 %</a:t>
                      </a:r>
                      <a:endParaRPr lang="es-CO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900" dirty="0">
                          <a:effectLst/>
                          <a:latin typeface="+mn-lt"/>
                        </a:rPr>
                        <a:t>22 %</a:t>
                      </a:r>
                      <a:endParaRPr lang="es-CO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21757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7561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D7CFB7-134C-4267-AFE9-3F80CD231A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671" y="-60794"/>
            <a:ext cx="12083319" cy="17801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6FE3AB-7180-4BC7-91E1-EBC3B62DE2EA}"/>
              </a:ext>
            </a:extLst>
          </p:cNvPr>
          <p:cNvSpPr txBox="1"/>
          <p:nvPr/>
        </p:nvSpPr>
        <p:spPr>
          <a:xfrm>
            <a:off x="1994848" y="6280894"/>
            <a:ext cx="8202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OurWorldInData  y The New York Times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https://www.nytimes.com/interactive/2021/world/covid-vaccinations-tracker.html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5FFE6C7-CEB9-427A-967B-F1BF03CE7AAC}"/>
              </a:ext>
            </a:extLst>
          </p:cNvPr>
          <p:cNvSpPr txBox="1"/>
          <p:nvPr/>
        </p:nvSpPr>
        <p:spPr>
          <a:xfrm>
            <a:off x="366552" y="-39762"/>
            <a:ext cx="96223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Avances en la vacunación contra el coronavirus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 de mayo 2021 –  Hora 8:45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F2AFBD2-68D0-422C-A242-52F9A28FCE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C954A56-3E12-40CC-B3FD-3FB36A4AA8C2}"/>
              </a:ext>
            </a:extLst>
          </p:cNvPr>
          <p:cNvGraphicFramePr>
            <a:graphicFrameLocks noGrp="1"/>
          </p:cNvGraphicFramePr>
          <p:nvPr/>
        </p:nvGraphicFramePr>
        <p:xfrm>
          <a:off x="239151" y="1312827"/>
          <a:ext cx="11737262" cy="443103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424984">
                  <a:extLst>
                    <a:ext uri="{9D8B030D-6E8A-4147-A177-3AD203B41FA5}">
                      <a16:colId xmlns:a16="http://schemas.microsoft.com/office/drawing/2014/main" val="1870153098"/>
                    </a:ext>
                  </a:extLst>
                </a:gridCol>
                <a:gridCol w="1499342">
                  <a:extLst>
                    <a:ext uri="{9D8B030D-6E8A-4147-A177-3AD203B41FA5}">
                      <a16:colId xmlns:a16="http://schemas.microsoft.com/office/drawing/2014/main" val="2793820587"/>
                    </a:ext>
                  </a:extLst>
                </a:gridCol>
                <a:gridCol w="2238468">
                  <a:extLst>
                    <a:ext uri="{9D8B030D-6E8A-4147-A177-3AD203B41FA5}">
                      <a16:colId xmlns:a16="http://schemas.microsoft.com/office/drawing/2014/main" val="650887007"/>
                    </a:ext>
                  </a:extLst>
                </a:gridCol>
                <a:gridCol w="1789001">
                  <a:extLst>
                    <a:ext uri="{9D8B030D-6E8A-4147-A177-3AD203B41FA5}">
                      <a16:colId xmlns:a16="http://schemas.microsoft.com/office/drawing/2014/main" val="3772567967"/>
                    </a:ext>
                  </a:extLst>
                </a:gridCol>
                <a:gridCol w="1789001">
                  <a:extLst>
                    <a:ext uri="{9D8B030D-6E8A-4147-A177-3AD203B41FA5}">
                      <a16:colId xmlns:a16="http://schemas.microsoft.com/office/drawing/2014/main" val="1531051610"/>
                    </a:ext>
                  </a:extLst>
                </a:gridCol>
                <a:gridCol w="1512660">
                  <a:extLst>
                    <a:ext uri="{9D8B030D-6E8A-4147-A177-3AD203B41FA5}">
                      <a16:colId xmlns:a16="http://schemas.microsoft.com/office/drawing/2014/main" val="2165518339"/>
                    </a:ext>
                  </a:extLst>
                </a:gridCol>
                <a:gridCol w="1483806">
                  <a:extLst>
                    <a:ext uri="{9D8B030D-6E8A-4147-A177-3AD203B41FA5}">
                      <a16:colId xmlns:a16="http://schemas.microsoft.com/office/drawing/2014/main" val="253834896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Puesto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Países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Principales vacunas 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Dosis administradas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 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% de población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5920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1200">
                          <a:effectLst/>
                        </a:rPr>
                        <a:t>Por 100 personas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1200">
                          <a:effectLst/>
                        </a:rPr>
                        <a:t>Total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Vacunado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1200">
                          <a:effectLst/>
                        </a:rPr>
                        <a:t>Total/ vacunado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extLst>
                  <a:ext uri="{0D108BD9-81ED-4DB2-BD59-A6C34878D82A}">
                    <a16:rowId xmlns:a16="http://schemas.microsoft.com/office/drawing/2014/main" val="3024785638"/>
                  </a:ext>
                </a:extLst>
              </a:tr>
              <a:tr h="4903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83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Bolivia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Oxford / AstraZeneca, Sinopharm / Sputnik V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7.4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848,149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5,3 %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2,0 %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extLst>
                  <a:ext uri="{0D108BD9-81ED-4DB2-BD59-A6C34878D82A}">
                    <a16:rowId xmlns:a16="http://schemas.microsoft.com/office/drawing/2014/main" val="2880556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5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Chile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Pfizer / BioNTech, Sinovac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78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14,848,435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43 %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36 %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extLst>
                  <a:ext uri="{0D108BD9-81ED-4DB2-BD59-A6C34878D82A}">
                    <a16:rowId xmlns:a16="http://schemas.microsoft.com/office/drawing/2014/main" val="1103093427"/>
                  </a:ext>
                </a:extLst>
              </a:tr>
              <a:tr h="415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76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Colombia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Pfizer/BioNTech, Sinovac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10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5.112.694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6,8 %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3,4 %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extLst>
                  <a:ext uri="{0D108BD9-81ED-4DB2-BD59-A6C34878D82A}">
                    <a16:rowId xmlns:a16="http://schemas.microsoft.com/office/drawing/2014/main" val="2824291336"/>
                  </a:ext>
                </a:extLst>
              </a:tr>
              <a:tr h="415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91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Ecuador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Pfizer/BioNTech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6.0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1.034.338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4,6 %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1,4 %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extLst>
                  <a:ext uri="{0D108BD9-81ED-4DB2-BD59-A6C34878D82A}">
                    <a16:rowId xmlns:a16="http://schemas.microsoft.com/office/drawing/2014/main" val="2176622997"/>
                  </a:ext>
                </a:extLst>
              </a:tr>
              <a:tr h="628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95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Perú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Pfizer / BioNTech, Sinopharm / 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5.1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1,663,307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3,2 %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1,9 %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extLst>
                  <a:ext uri="{0D108BD9-81ED-4DB2-BD59-A6C34878D82A}">
                    <a16:rowId xmlns:a16="http://schemas.microsoft.com/office/drawing/2014/main" val="3392989503"/>
                  </a:ext>
                </a:extLst>
              </a:tr>
              <a:tr h="415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131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Venezuela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Sputnik V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0,9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250.000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0,9 %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-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62" marR="67362" marT="0" marB="0"/>
                </a:tc>
                <a:extLst>
                  <a:ext uri="{0D108BD9-81ED-4DB2-BD59-A6C34878D82A}">
                    <a16:rowId xmlns:a16="http://schemas.microsoft.com/office/drawing/2014/main" val="1087531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0522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14810-5F2D-42A1-AF9A-111511404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307" y="141660"/>
            <a:ext cx="9733344" cy="1325563"/>
          </a:xfrm>
        </p:spPr>
        <p:txBody>
          <a:bodyPr>
            <a:normAutofit/>
          </a:bodyPr>
          <a:lstStyle/>
          <a:p>
            <a:pPr algn="ctr"/>
            <a:r>
              <a:rPr lang="es-PE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y fallecidos por COVID-19 en la última semana al 02-05-2021</a:t>
            </a:r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3DE52F2D-66AD-49FF-820D-DC5BECF188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BB27A58-A319-4966-8123-449071FA0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1649"/>
              </p:ext>
            </p:extLst>
          </p:nvPr>
        </p:nvGraphicFramePr>
        <p:xfrm>
          <a:off x="115748" y="1608882"/>
          <a:ext cx="11898774" cy="4883992"/>
        </p:xfrm>
        <a:graphic>
          <a:graphicData uri="http://schemas.openxmlformats.org/drawingml/2006/table">
            <a:tbl>
              <a:tblPr/>
              <a:tblGrid>
                <a:gridCol w="836422">
                  <a:extLst>
                    <a:ext uri="{9D8B030D-6E8A-4147-A177-3AD203B41FA5}">
                      <a16:colId xmlns:a16="http://schemas.microsoft.com/office/drawing/2014/main" val="2188768643"/>
                    </a:ext>
                  </a:extLst>
                </a:gridCol>
                <a:gridCol w="1551427">
                  <a:extLst>
                    <a:ext uri="{9D8B030D-6E8A-4147-A177-3AD203B41FA5}">
                      <a16:colId xmlns:a16="http://schemas.microsoft.com/office/drawing/2014/main" val="945349270"/>
                    </a:ext>
                  </a:extLst>
                </a:gridCol>
                <a:gridCol w="1187179">
                  <a:extLst>
                    <a:ext uri="{9D8B030D-6E8A-4147-A177-3AD203B41FA5}">
                      <a16:colId xmlns:a16="http://schemas.microsoft.com/office/drawing/2014/main" val="3487199008"/>
                    </a:ext>
                  </a:extLst>
                </a:gridCol>
                <a:gridCol w="1524446">
                  <a:extLst>
                    <a:ext uri="{9D8B030D-6E8A-4147-A177-3AD203B41FA5}">
                      <a16:colId xmlns:a16="http://schemas.microsoft.com/office/drawing/2014/main" val="2005383962"/>
                    </a:ext>
                  </a:extLst>
                </a:gridCol>
                <a:gridCol w="1362558">
                  <a:extLst>
                    <a:ext uri="{9D8B030D-6E8A-4147-A177-3AD203B41FA5}">
                      <a16:colId xmlns:a16="http://schemas.microsoft.com/office/drawing/2014/main" val="4207212823"/>
                    </a:ext>
                  </a:extLst>
                </a:gridCol>
                <a:gridCol w="1281615">
                  <a:extLst>
                    <a:ext uri="{9D8B030D-6E8A-4147-A177-3AD203B41FA5}">
                      <a16:colId xmlns:a16="http://schemas.microsoft.com/office/drawing/2014/main" val="1023871094"/>
                    </a:ext>
                  </a:extLst>
                </a:gridCol>
                <a:gridCol w="1645863">
                  <a:extLst>
                    <a:ext uri="{9D8B030D-6E8A-4147-A177-3AD203B41FA5}">
                      <a16:colId xmlns:a16="http://schemas.microsoft.com/office/drawing/2014/main" val="1990041312"/>
                    </a:ext>
                  </a:extLst>
                </a:gridCol>
                <a:gridCol w="1268124">
                  <a:extLst>
                    <a:ext uri="{9D8B030D-6E8A-4147-A177-3AD203B41FA5}">
                      <a16:colId xmlns:a16="http://schemas.microsoft.com/office/drawing/2014/main" val="3070865904"/>
                    </a:ext>
                  </a:extLst>
                </a:gridCol>
                <a:gridCol w="1241140">
                  <a:extLst>
                    <a:ext uri="{9D8B030D-6E8A-4147-A177-3AD203B41FA5}">
                      <a16:colId xmlns:a16="http://schemas.microsoft.com/office/drawing/2014/main" val="3586912284"/>
                    </a:ext>
                  </a:extLst>
                </a:gridCol>
              </a:tblGrid>
              <a:tr h="177599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País, Otros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Casos en los últimos 7 días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Caso semanal % de cambio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Casos en los últimos 7 días/1M pop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Muertes en los últimos 7 días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Variación semanal del porcentaje de mortalidad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Muertes en los últimos 7 días/1M pop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Población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833313"/>
                  </a:ext>
                </a:extLst>
              </a:tr>
              <a:tr h="44399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Suramérica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845,075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5,218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27,947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161,969,091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960832"/>
                  </a:ext>
                </a:extLst>
              </a:tr>
              <a:tr h="44399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</a:rPr>
                        <a:t>Colombia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120,472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2,347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3,329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51,330,193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348772"/>
                  </a:ext>
                </a:extLst>
              </a:tr>
              <a:tr h="44399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</a:rPr>
                        <a:t>Perú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50,765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1,522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2,349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-11%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33,350,215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809178"/>
                  </a:ext>
                </a:extLst>
              </a:tr>
              <a:tr h="44399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</a:rPr>
                        <a:t>Chile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41,944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2,179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715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19,251,636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893575"/>
                  </a:ext>
                </a:extLst>
              </a:tr>
              <a:tr h="44399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</a:rPr>
                        <a:t>Ecuador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11,835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-19%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662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566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17,863,646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669467"/>
                  </a:ext>
                </a:extLst>
              </a:tr>
              <a:tr h="44399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</a:rPr>
                        <a:t>Bolivia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9,702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822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11,804,204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63124"/>
                  </a:ext>
                </a:extLst>
              </a:tr>
              <a:tr h="44399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</a:rPr>
                        <a:t>Venezuela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8,342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294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-9%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28,369,197</a:t>
                      </a:r>
                    </a:p>
                  </a:txBody>
                  <a:tcPr marL="7153" marR="7153" marT="7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075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074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F387078-E8E3-41FC-AB67-65AC54AA7612}"/>
              </a:ext>
            </a:extLst>
          </p:cNvPr>
          <p:cNvSpPr/>
          <p:nvPr/>
        </p:nvSpPr>
        <p:spPr>
          <a:xfrm>
            <a:off x="804719" y="6135925"/>
            <a:ext cx="1058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Elaborado ORAS-CONHU a partir de datos de 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https://www.worldometers.info/coronavirus/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Institutos Nacionales de Estadística de los países andinos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EB0F1E0-60FA-42AA-9A25-C85B984D56C3}"/>
              </a:ext>
            </a:extLst>
          </p:cNvPr>
          <p:cNvGraphicFramePr>
            <a:graphicFrameLocks noGrp="1"/>
          </p:cNvGraphicFramePr>
          <p:nvPr/>
        </p:nvGraphicFramePr>
        <p:xfrm>
          <a:off x="336527" y="1494691"/>
          <a:ext cx="11380110" cy="434329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130050">
                  <a:extLst>
                    <a:ext uri="{9D8B030D-6E8A-4147-A177-3AD203B41FA5}">
                      <a16:colId xmlns:a16="http://schemas.microsoft.com/office/drawing/2014/main" val="1067858858"/>
                    </a:ext>
                  </a:extLst>
                </a:gridCol>
                <a:gridCol w="1605497">
                  <a:extLst>
                    <a:ext uri="{9D8B030D-6E8A-4147-A177-3AD203B41FA5}">
                      <a16:colId xmlns:a16="http://schemas.microsoft.com/office/drawing/2014/main" val="362800782"/>
                    </a:ext>
                  </a:extLst>
                </a:gridCol>
                <a:gridCol w="1867775">
                  <a:extLst>
                    <a:ext uri="{9D8B030D-6E8A-4147-A177-3AD203B41FA5}">
                      <a16:colId xmlns:a16="http://schemas.microsoft.com/office/drawing/2014/main" val="825911723"/>
                    </a:ext>
                  </a:extLst>
                </a:gridCol>
                <a:gridCol w="2037502">
                  <a:extLst>
                    <a:ext uri="{9D8B030D-6E8A-4147-A177-3AD203B41FA5}">
                      <a16:colId xmlns:a16="http://schemas.microsoft.com/office/drawing/2014/main" val="3911272892"/>
                    </a:ext>
                  </a:extLst>
                </a:gridCol>
                <a:gridCol w="2021301">
                  <a:extLst>
                    <a:ext uri="{9D8B030D-6E8A-4147-A177-3AD203B41FA5}">
                      <a16:colId xmlns:a16="http://schemas.microsoft.com/office/drawing/2014/main" val="1133948901"/>
                    </a:ext>
                  </a:extLst>
                </a:gridCol>
                <a:gridCol w="1717985">
                  <a:extLst>
                    <a:ext uri="{9D8B030D-6E8A-4147-A177-3AD203B41FA5}">
                      <a16:colId xmlns:a16="http://schemas.microsoft.com/office/drawing/2014/main" val="1280588341"/>
                    </a:ext>
                  </a:extLst>
                </a:gridCol>
              </a:tblGrid>
              <a:tr h="895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CO" sz="18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b="1" dirty="0">
                          <a:effectLst/>
                        </a:rPr>
                        <a:t>País</a:t>
                      </a:r>
                      <a:endParaRPr lang="es-CO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b="1" dirty="0">
                          <a:effectLst/>
                        </a:rPr>
                        <a:t>Casos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b="1" dirty="0">
                          <a:effectLst/>
                        </a:rPr>
                        <a:t>totales</a:t>
                      </a:r>
                      <a:endParaRPr lang="es-CO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b="1" dirty="0">
                          <a:effectLst/>
                        </a:rPr>
                        <a:t>Muertes           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b="1" dirty="0">
                          <a:effectLst/>
                        </a:rPr>
                        <a:t>totales</a:t>
                      </a:r>
                      <a:endParaRPr lang="es-CO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b="1" dirty="0">
                          <a:effectLst/>
                        </a:rPr>
                        <a:t>Total</a:t>
                      </a:r>
                      <a:br>
                        <a:rPr lang="es-CO" sz="1800" b="1" dirty="0">
                          <a:effectLst/>
                        </a:rPr>
                      </a:br>
                      <a:r>
                        <a:rPr lang="es-CO" sz="1800" b="1" dirty="0">
                          <a:effectLst/>
                        </a:rPr>
                        <a:t>recuperados</a:t>
                      </a:r>
                      <a:endParaRPr lang="es-CO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b="1" dirty="0">
                          <a:effectLst/>
                        </a:rPr>
                        <a:t>Total Casos/ </a:t>
                      </a:r>
                      <a:br>
                        <a:rPr lang="es-CO" sz="1800" b="1" dirty="0">
                          <a:effectLst/>
                        </a:rPr>
                      </a:br>
                      <a:r>
                        <a:rPr lang="es-CO" sz="1800" b="1" dirty="0">
                          <a:effectLst/>
                        </a:rPr>
                        <a:t>1 millón de habitantes</a:t>
                      </a:r>
                      <a:endParaRPr lang="es-CO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b="1" dirty="0">
                          <a:effectLst/>
                        </a:rPr>
                        <a:t>Muertes /</a:t>
                      </a:r>
                      <a:br>
                        <a:rPr lang="es-CO" sz="1800" b="1" dirty="0">
                          <a:effectLst/>
                        </a:rPr>
                      </a:br>
                      <a:r>
                        <a:rPr lang="es-CO" sz="1800" b="1" dirty="0">
                          <a:effectLst/>
                        </a:rPr>
                        <a:t>1 millón habitantes</a:t>
                      </a:r>
                      <a:endParaRPr lang="es-CO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2622691"/>
                  </a:ext>
                </a:extLst>
              </a:tr>
              <a:tr h="490620">
                <a:tc>
                  <a:txBody>
                    <a:bodyPr/>
                    <a:lstStyle/>
                    <a:p>
                      <a:pPr algn="l"/>
                      <a:r>
                        <a:rPr lang="x-none" sz="1800" b="1" dirty="0"/>
                        <a:t>Bolivia</a:t>
                      </a:r>
                      <a:endParaRPr lang="es-CO" sz="18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307,561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253,406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26,052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1,103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0598304"/>
                  </a:ext>
                </a:extLst>
              </a:tr>
              <a:tr h="490620">
                <a:tc>
                  <a:txBody>
                    <a:bodyPr/>
                    <a:lstStyle/>
                    <a:p>
                      <a:pPr algn="l"/>
                      <a:r>
                        <a:rPr lang="x-none" sz="1800" b="1" dirty="0"/>
                        <a:t>Chile</a:t>
                      </a:r>
                      <a:endParaRPr lang="es-CO" sz="18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1,210,920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1,143,565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62,895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4298591"/>
                  </a:ext>
                </a:extLst>
              </a:tr>
              <a:tr h="497304">
                <a:tc>
                  <a:txBody>
                    <a:bodyPr/>
                    <a:lstStyle/>
                    <a:p>
                      <a:pPr algn="l"/>
                      <a:r>
                        <a:rPr lang="x-none" sz="1800" b="1" dirty="0"/>
                        <a:t>Colombia</a:t>
                      </a:r>
                      <a:endParaRPr lang="es-CO" sz="18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2,893,655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74,700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2,700,594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56,368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469343"/>
                  </a:ext>
                </a:extLst>
              </a:tr>
              <a:tr h="497304">
                <a:tc>
                  <a:txBody>
                    <a:bodyPr/>
                    <a:lstStyle/>
                    <a:p>
                      <a:pPr algn="l"/>
                      <a:r>
                        <a:rPr lang="x-none" sz="1800" b="1" dirty="0"/>
                        <a:t>Ecuador</a:t>
                      </a:r>
                      <a:endParaRPr lang="es-CO" sz="18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287,299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329,582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21,678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0733747"/>
                  </a:ext>
                </a:extLst>
              </a:tr>
              <a:tr h="490620">
                <a:tc>
                  <a:txBody>
                    <a:bodyPr/>
                    <a:lstStyle/>
                    <a:p>
                      <a:pPr algn="l"/>
                      <a:r>
                        <a:rPr lang="x-none" sz="1800" b="1" dirty="0"/>
                        <a:t>Perú</a:t>
                      </a:r>
                      <a:endParaRPr lang="es-CO" sz="18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1,810,998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62,126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1,688,091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54,296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1,863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9084561"/>
                  </a:ext>
                </a:extLst>
              </a:tr>
              <a:tr h="490620">
                <a:tc>
                  <a:txBody>
                    <a:bodyPr/>
                    <a:lstStyle/>
                    <a:p>
                      <a:pPr algn="l"/>
                      <a:r>
                        <a:rPr lang="x-none" sz="1800" b="1" dirty="0"/>
                        <a:t>Venezuela</a:t>
                      </a:r>
                      <a:endParaRPr lang="es-CO" sz="18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180,301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7,052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8380434"/>
                  </a:ext>
                </a:extLst>
              </a:tr>
              <a:tr h="490620">
                <a:tc>
                  <a:txBody>
                    <a:bodyPr/>
                    <a:lstStyle/>
                    <a:p>
                      <a:pPr algn="ctr"/>
                      <a:r>
                        <a:rPr lang="es-419" sz="1800" b="1" dirty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s-CO" sz="1800" b="1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6,710,500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197,320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6,295,539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3177034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5E2ADAE8-D631-4311-8E6C-6C03116D71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846" y="-16042"/>
            <a:ext cx="12083319" cy="17801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896941" y="75744"/>
            <a:ext cx="11380109" cy="815609"/>
          </a:xfrm>
        </p:spPr>
        <p:txBody>
          <a:bodyPr>
            <a:no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COVID-19 en los países andinos</a:t>
            </a:r>
            <a:br>
              <a:rPr lang="es-ES" sz="3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ES" sz="20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 de mayo 2021 –  Hora 8:30</a:t>
            </a:r>
            <a:endParaRPr lang="es-PE" sz="2000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73A64F-335A-4937-A436-0E84C58CFA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0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6A6EAE-4A09-4FAB-A14B-D0B509F1BA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FD5C2E1-CE7B-4FA4-A0B1-D7DC1D7A87AE}"/>
              </a:ext>
            </a:extLst>
          </p:cNvPr>
          <p:cNvSpPr txBox="1"/>
          <p:nvPr/>
        </p:nvSpPr>
        <p:spPr>
          <a:xfrm>
            <a:off x="896010" y="2290743"/>
            <a:ext cx="108501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00"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  <a:sym typeface="Arial"/>
              </a:rPr>
              <a:t>BOLIVIA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D90B2BE-1E5C-426F-A712-E031648E69D3}"/>
              </a:ext>
            </a:extLst>
          </p:cNvPr>
          <p:cNvSpPr txBox="1"/>
          <p:nvPr/>
        </p:nvSpPr>
        <p:spPr>
          <a:xfrm>
            <a:off x="5393020" y="6245816"/>
            <a:ext cx="3818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Salar de Uyuni</a:t>
            </a:r>
          </a:p>
        </p:txBody>
      </p:sp>
    </p:spTree>
    <p:extLst>
      <p:ext uri="{BB962C8B-B14F-4D97-AF65-F5344CB8AC3E}">
        <p14:creationId xmlns:p14="http://schemas.microsoft.com/office/powerpoint/2010/main" val="406567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5DDA199-3231-4D28-B790-82729436DF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2328378"/>
              </p:ext>
            </p:extLst>
          </p:nvPr>
        </p:nvGraphicFramePr>
        <p:xfrm>
          <a:off x="1550706" y="1253331"/>
          <a:ext cx="103859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6">
            <a:extLst>
              <a:ext uri="{FF2B5EF4-FFF2-40B4-BE49-F238E27FC236}">
                <a16:creationId xmlns:a16="http://schemas.microsoft.com/office/drawing/2014/main" id="{E4DC85E9-E8FB-490D-900F-90A2A62B90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1398A69-A258-49A7-9644-06049D1F6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4934" y="335281"/>
            <a:ext cx="10385987" cy="9730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Situación de la Pandemia en el mundo al  </a:t>
            </a:r>
            <a:b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03-05-2021.  08:04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8BB504-3F44-48E6-8A26-3020CA7EA322}"/>
              </a:ext>
            </a:extLst>
          </p:cNvPr>
          <p:cNvSpPr txBox="1"/>
          <p:nvPr/>
        </p:nvSpPr>
        <p:spPr>
          <a:xfrm>
            <a:off x="1715806" y="5474038"/>
            <a:ext cx="103859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A nivel mundial, los casos nuevos de COVID-19 a disminuido  un 2 % con  5,6 millones de casos nuevos notificados en la última semana. El número de nuevos fallecidos aumentaron  con  un aumento de 5 % en comparación con la anterior con  93,560  nuevos fallecidos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27663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A151A9-DC0D-4B20-9946-B72D56C2BF03}"/>
              </a:ext>
            </a:extLst>
          </p:cNvPr>
          <p:cNvSpPr txBox="1"/>
          <p:nvPr/>
        </p:nvSpPr>
        <p:spPr>
          <a:xfrm>
            <a:off x="2936283" y="6362380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https://www.minsalud.gob.bo/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0356982-D670-4C56-9076-75A5BC3F1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368" y="77772"/>
            <a:ext cx="9388493" cy="62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59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F533B4B-A424-4E2B-AFE8-71E22EFFC3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214" y="-43304"/>
            <a:ext cx="12089416" cy="178018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68A0DC1-FC2D-4A69-83F1-43A6A5641D90}"/>
              </a:ext>
            </a:extLst>
          </p:cNvPr>
          <p:cNvSpPr txBox="1">
            <a:spLocks/>
          </p:cNvSpPr>
          <p:nvPr/>
        </p:nvSpPr>
        <p:spPr>
          <a:xfrm>
            <a:off x="-1216650" y="876359"/>
            <a:ext cx="9881938" cy="232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Avances vacunación COVID-19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Bolivia</a:t>
            </a:r>
            <a:b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D9BD975-55A1-45A8-9B46-DDD4EA32A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151" y="-48752"/>
            <a:ext cx="4857750" cy="9334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6E3C0E5-BD3E-4295-A948-A8A2BDFCC84B}"/>
              </a:ext>
            </a:extLst>
          </p:cNvPr>
          <p:cNvSpPr txBox="1"/>
          <p:nvPr/>
        </p:nvSpPr>
        <p:spPr>
          <a:xfrm>
            <a:off x="2744373" y="6504461"/>
            <a:ext cx="6703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https://www.boliviasegura.gob.bo/index.php/category/estadistica/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25F580-757B-482F-A869-9F05F53A2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186" y="1271566"/>
            <a:ext cx="7923627" cy="523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26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21651-06B1-412D-83BB-4FEF2250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5596B6-7739-4AA9-88FE-E973782BF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C7F877-0B45-4D4F-8F46-716EFBAF7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577E6D-DCB5-4A67-9FFC-E8EF5478DC72}"/>
              </a:ext>
            </a:extLst>
          </p:cNvPr>
          <p:cNvSpPr txBox="1"/>
          <p:nvPr/>
        </p:nvSpPr>
        <p:spPr>
          <a:xfrm>
            <a:off x="4920915" y="1459760"/>
            <a:ext cx="2183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Salto del Laja, Chile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F424B2-8AB5-404C-BA14-B4804B589FCA}"/>
              </a:ext>
            </a:extLst>
          </p:cNvPr>
          <p:cNvSpPr txBox="1"/>
          <p:nvPr/>
        </p:nvSpPr>
        <p:spPr>
          <a:xfrm>
            <a:off x="-6351" y="444097"/>
            <a:ext cx="11135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CHILE</a:t>
            </a:r>
          </a:p>
        </p:txBody>
      </p:sp>
    </p:spTree>
    <p:extLst>
      <p:ext uri="{BB962C8B-B14F-4D97-AF65-F5344CB8AC3E}">
        <p14:creationId xmlns:p14="http://schemas.microsoft.com/office/powerpoint/2010/main" val="220634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8814952-484A-4C53-9185-0AA33643E243}"/>
              </a:ext>
            </a:extLst>
          </p:cNvPr>
          <p:cNvSpPr txBox="1"/>
          <p:nvPr/>
        </p:nvSpPr>
        <p:spPr>
          <a:xfrm>
            <a:off x="1890255" y="6515679"/>
            <a:ext cx="8967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https://www.minsal.cl/nuevo-coronavirus-2019-ncov/casos-confirmados-en-chile-covid-19/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26DC9E5-41F9-4B79-A537-7C281916C641}"/>
              </a:ext>
            </a:extLst>
          </p:cNvPr>
          <p:cNvGraphicFramePr>
            <a:graphicFrameLocks noGrp="1"/>
          </p:cNvGraphicFramePr>
          <p:nvPr/>
        </p:nvGraphicFramePr>
        <p:xfrm>
          <a:off x="267286" y="112543"/>
          <a:ext cx="11788723" cy="640314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240588">
                  <a:extLst>
                    <a:ext uri="{9D8B030D-6E8A-4147-A177-3AD203B41FA5}">
                      <a16:colId xmlns:a16="http://schemas.microsoft.com/office/drawing/2014/main" val="1929196526"/>
                    </a:ext>
                  </a:extLst>
                </a:gridCol>
                <a:gridCol w="1249403">
                  <a:extLst>
                    <a:ext uri="{9D8B030D-6E8A-4147-A177-3AD203B41FA5}">
                      <a16:colId xmlns:a16="http://schemas.microsoft.com/office/drawing/2014/main" val="3996827852"/>
                    </a:ext>
                  </a:extLst>
                </a:gridCol>
                <a:gridCol w="1249403">
                  <a:extLst>
                    <a:ext uri="{9D8B030D-6E8A-4147-A177-3AD203B41FA5}">
                      <a16:colId xmlns:a16="http://schemas.microsoft.com/office/drawing/2014/main" val="3681596202"/>
                    </a:ext>
                  </a:extLst>
                </a:gridCol>
                <a:gridCol w="1249403">
                  <a:extLst>
                    <a:ext uri="{9D8B030D-6E8A-4147-A177-3AD203B41FA5}">
                      <a16:colId xmlns:a16="http://schemas.microsoft.com/office/drawing/2014/main" val="3181088327"/>
                    </a:ext>
                  </a:extLst>
                </a:gridCol>
                <a:gridCol w="1071816">
                  <a:extLst>
                    <a:ext uri="{9D8B030D-6E8A-4147-A177-3AD203B41FA5}">
                      <a16:colId xmlns:a16="http://schemas.microsoft.com/office/drawing/2014/main" val="1105585514"/>
                    </a:ext>
                  </a:extLst>
                </a:gridCol>
                <a:gridCol w="1435805">
                  <a:extLst>
                    <a:ext uri="{9D8B030D-6E8A-4147-A177-3AD203B41FA5}">
                      <a16:colId xmlns:a16="http://schemas.microsoft.com/office/drawing/2014/main" val="791723762"/>
                    </a:ext>
                  </a:extLst>
                </a:gridCol>
                <a:gridCol w="1249403">
                  <a:extLst>
                    <a:ext uri="{9D8B030D-6E8A-4147-A177-3AD203B41FA5}">
                      <a16:colId xmlns:a16="http://schemas.microsoft.com/office/drawing/2014/main" val="3835853839"/>
                    </a:ext>
                  </a:extLst>
                </a:gridCol>
                <a:gridCol w="1607097">
                  <a:extLst>
                    <a:ext uri="{9D8B030D-6E8A-4147-A177-3AD203B41FA5}">
                      <a16:colId xmlns:a16="http://schemas.microsoft.com/office/drawing/2014/main" val="3645180689"/>
                    </a:ext>
                  </a:extLst>
                </a:gridCol>
                <a:gridCol w="1435805">
                  <a:extLst>
                    <a:ext uri="{9D8B030D-6E8A-4147-A177-3AD203B41FA5}">
                      <a16:colId xmlns:a16="http://schemas.microsoft.com/office/drawing/2014/main" val="712555141"/>
                    </a:ext>
                  </a:extLst>
                </a:gridCol>
              </a:tblGrid>
              <a:tr h="7888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5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39" marR="8539" marT="8539" marB="853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Casos confirmados acumulados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Casos nuevos</a:t>
                      </a:r>
                      <a:br>
                        <a:rPr lang="es-CO" sz="1500">
                          <a:effectLst/>
                          <a:latin typeface="+mn-lt"/>
                        </a:rPr>
                      </a:br>
                      <a:r>
                        <a:rPr lang="es-CO" sz="1500">
                          <a:effectLst/>
                          <a:latin typeface="+mn-lt"/>
                        </a:rPr>
                        <a:t>totales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Casos</a:t>
                      </a:r>
                      <a:br>
                        <a:rPr lang="es-CO" sz="1500">
                          <a:effectLst/>
                          <a:latin typeface="+mn-lt"/>
                        </a:rPr>
                      </a:br>
                      <a:r>
                        <a:rPr lang="es-CO" sz="1500">
                          <a:effectLst/>
                          <a:latin typeface="+mn-lt"/>
                        </a:rPr>
                        <a:t>nuevos con síntomas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Casos nuevos sin síntomas</a:t>
                      </a:r>
                      <a:br>
                        <a:rPr lang="es-CO" sz="1500">
                          <a:effectLst/>
                          <a:latin typeface="+mn-lt"/>
                        </a:rPr>
                      </a:b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Casos nuevos sin notificar</a:t>
                      </a:r>
                      <a:br>
                        <a:rPr lang="es-CO" sz="1500">
                          <a:effectLst/>
                          <a:latin typeface="+mn-lt"/>
                        </a:rPr>
                      </a:b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Casos activos confirmados</a:t>
                      </a:r>
                      <a:br>
                        <a:rPr lang="es-CO" sz="1500">
                          <a:effectLst/>
                          <a:latin typeface="+mn-lt"/>
                        </a:rPr>
                      </a:b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Fallecidos totales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Casos confirmados recuperados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0789680"/>
                  </a:ext>
                </a:extLst>
              </a:tr>
              <a:tr h="513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Arica y Parinacota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20.326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99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38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741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399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19.174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248466"/>
                  </a:ext>
                </a:extLst>
              </a:tr>
              <a:tr h="282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Tarapacá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33.927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135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96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32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7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981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619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32.319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8146322"/>
                  </a:ext>
                </a:extLst>
              </a:tr>
              <a:tr h="3699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Antofagasta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49.072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168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103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53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12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1.111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969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46.940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0937011"/>
                  </a:ext>
                </a:extLst>
              </a:tr>
              <a:tr h="294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Atacama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18.336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125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63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59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946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204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17.198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5118299"/>
                  </a:ext>
                </a:extLst>
              </a:tr>
              <a:tr h="294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Coquimbo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32.361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147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93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43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1.050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618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30.677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5157605"/>
                  </a:ext>
                </a:extLst>
              </a:tr>
              <a:tr h="294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Valparaíso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85.927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490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311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95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84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3.384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2.309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80.180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8652823"/>
                  </a:ext>
                </a:extLst>
              </a:tr>
              <a:tr h="294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RM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502.622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2.427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1.621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556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250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15.495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14.224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472.507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3671567"/>
                  </a:ext>
                </a:extLst>
              </a:tr>
              <a:tr h="270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O’Higgins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48.501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257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184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67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1.831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1.052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45.617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5678845"/>
                  </a:ext>
                </a:extLst>
              </a:tr>
              <a:tr h="294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Maule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72.014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535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372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163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3.630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1.212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67.144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2971074"/>
                  </a:ext>
                </a:extLst>
              </a:tr>
              <a:tr h="294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Ñuble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26.258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126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92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34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875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457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24.924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7322904"/>
                  </a:ext>
                </a:extLst>
              </a:tr>
              <a:tr h="294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Biobío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116.214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484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381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95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8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3.356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1.891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110.912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5605745"/>
                  </a:ext>
                </a:extLst>
              </a:tr>
              <a:tr h="294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Araucanía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71.987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600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396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171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33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3.233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892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67.842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0581793"/>
                  </a:ext>
                </a:extLst>
              </a:tr>
              <a:tr h="294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Los Ríos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34.008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124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79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44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1.071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379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32.569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9191695"/>
                  </a:ext>
                </a:extLst>
              </a:tr>
              <a:tr h="294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Los Lagos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69.383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253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159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90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4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1.533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936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66.893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1792006"/>
                  </a:ext>
                </a:extLst>
              </a:tr>
              <a:tr h="294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Aysén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4.371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54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36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18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213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30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4.130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7231954"/>
                  </a:ext>
                </a:extLst>
              </a:tr>
              <a:tr h="294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Magallanes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25.545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85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68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11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679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370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24.484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39332590"/>
                  </a:ext>
                </a:extLst>
              </a:tr>
              <a:tr h="3699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Desconocida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68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13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0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0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13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13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0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55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3383965"/>
                  </a:ext>
                </a:extLst>
              </a:tr>
              <a:tr h="27024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Total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1.210.920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6.122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4.115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1.569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438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>
                          <a:effectLst/>
                          <a:latin typeface="+mn-lt"/>
                        </a:rPr>
                        <a:t>40.142</a:t>
                      </a:r>
                      <a:endParaRPr lang="es-CO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26.561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1.143.565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9034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3606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16042"/>
            <a:ext cx="12089416" cy="17806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0" y="1548064"/>
            <a:ext cx="9881938" cy="232610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Chile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8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536373-B6EE-4051-A610-603FE78B3B34}"/>
              </a:ext>
            </a:extLst>
          </p:cNvPr>
          <p:cNvSpPr txBox="1"/>
          <p:nvPr/>
        </p:nvSpPr>
        <p:spPr>
          <a:xfrm>
            <a:off x="4518937" y="6451894"/>
            <a:ext cx="6192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https://www.gob.cl/yomevacuno/</a:t>
            </a:r>
          </a:p>
        </p:txBody>
      </p:sp>
      <p:sp>
        <p:nvSpPr>
          <p:cNvPr id="10" name="Google Shape;564;p27">
            <a:extLst>
              <a:ext uri="{FF2B5EF4-FFF2-40B4-BE49-F238E27FC236}">
                <a16:creationId xmlns:a16="http://schemas.microsoft.com/office/drawing/2014/main" id="{FB7F0CA6-9226-4CB7-A3ED-EB34FF9A0B5C}"/>
              </a:ext>
            </a:extLst>
          </p:cNvPr>
          <p:cNvSpPr txBox="1"/>
          <p:nvPr/>
        </p:nvSpPr>
        <p:spPr>
          <a:xfrm>
            <a:off x="298825" y="5909659"/>
            <a:ext cx="609321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Chile comenzó vacunación en diciembre de 2020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4419045-B256-4F8B-BF94-D2A2C0E129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7E551E-2F21-4CCC-BC92-014CC4223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014" y="1309111"/>
            <a:ext cx="6327526" cy="226480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57AD2B3-A2AF-4388-BC5C-162EC5F05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928" y="4238088"/>
            <a:ext cx="6327526" cy="204086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2786C80-18C1-4BFB-9D3B-6AFF4E1BBFCE}"/>
              </a:ext>
            </a:extLst>
          </p:cNvPr>
          <p:cNvSpPr txBox="1"/>
          <p:nvPr/>
        </p:nvSpPr>
        <p:spPr>
          <a:xfrm>
            <a:off x="352415" y="2296640"/>
            <a:ext cx="4829359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14,848,435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Dosis administradas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9B601BB-3A5C-4431-AD5F-3E5C3EA0F571}"/>
              </a:ext>
            </a:extLst>
          </p:cNvPr>
          <p:cNvSpPr/>
          <p:nvPr/>
        </p:nvSpPr>
        <p:spPr>
          <a:xfrm>
            <a:off x="850384" y="3007082"/>
            <a:ext cx="531654" cy="548028"/>
          </a:xfrm>
          <a:prstGeom prst="rightArrow">
            <a:avLst>
              <a:gd name="adj1" fmla="val 50000"/>
              <a:gd name="adj2" fmla="val 5264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387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DEAC6-1657-410A-8A97-A92FE517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87ECFE-9B34-476D-B353-E5E213EE0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28153A-1DF2-408F-B574-5AB667356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82985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89A6F85-B135-4FEE-89D2-402A5E643786}"/>
              </a:ext>
            </a:extLst>
          </p:cNvPr>
          <p:cNvSpPr txBox="1"/>
          <p:nvPr/>
        </p:nvSpPr>
        <p:spPr>
          <a:xfrm>
            <a:off x="7534192" y="183793"/>
            <a:ext cx="6239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Parque Nacional Natural Sumapaz. Colombia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FDA7AD-6636-4DCB-8249-BDDA763BBAF5}"/>
              </a:ext>
            </a:extLst>
          </p:cNvPr>
          <p:cNvSpPr txBox="1"/>
          <p:nvPr/>
        </p:nvSpPr>
        <p:spPr>
          <a:xfrm>
            <a:off x="393031" y="4127903"/>
            <a:ext cx="11405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500"/>
              <a:buFontTx/>
              <a:buNone/>
              <a:tabLst/>
              <a:defRPr/>
            </a:pPr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COLOMBIA</a:t>
            </a:r>
          </a:p>
        </p:txBody>
      </p:sp>
    </p:spTree>
    <p:extLst>
      <p:ext uri="{BB962C8B-B14F-4D97-AF65-F5344CB8AC3E}">
        <p14:creationId xmlns:p14="http://schemas.microsoft.com/office/powerpoint/2010/main" val="4245202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11E0507-F5E0-4B54-9193-E128ADF0622B}"/>
              </a:ext>
            </a:extLst>
          </p:cNvPr>
          <p:cNvSpPr/>
          <p:nvPr/>
        </p:nvSpPr>
        <p:spPr>
          <a:xfrm>
            <a:off x="8349490" y="6354776"/>
            <a:ext cx="1847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5E22447-8E53-4210-AD40-806AB4B9E0B5}"/>
              </a:ext>
            </a:extLst>
          </p:cNvPr>
          <p:cNvSpPr/>
          <p:nvPr/>
        </p:nvSpPr>
        <p:spPr>
          <a:xfrm>
            <a:off x="143370" y="6409640"/>
            <a:ext cx="846676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https://www.minsalud.gov.co/salud/publica/PET/Paginas/Covid-19_copia.aspx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CBA9BF2-02AE-4F96-907E-99196EA2E7C6}"/>
              </a:ext>
            </a:extLst>
          </p:cNvPr>
          <p:cNvSpPr/>
          <p:nvPr/>
        </p:nvSpPr>
        <p:spPr>
          <a:xfrm>
            <a:off x="6808351" y="6354775"/>
            <a:ext cx="455951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https://coronaviruscolombia.gov.co/Covid19/index.html</a:t>
            </a:r>
          </a:p>
        </p:txBody>
      </p:sp>
      <p:sp>
        <p:nvSpPr>
          <p:cNvPr id="2" name="AutoShape 2" descr="reporte">
            <a:extLst>
              <a:ext uri="{FF2B5EF4-FFF2-40B4-BE49-F238E27FC236}">
                <a16:creationId xmlns:a16="http://schemas.microsoft.com/office/drawing/2014/main" id="{68FAEC81-567F-46CE-8788-9D33746E4C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66841D24-E940-44BF-8A13-47D2D8FC3A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18EC96F3-2CD9-4091-94C0-F90036E79F6F}"/>
              </a:ext>
            </a:extLst>
          </p:cNvPr>
          <p:cNvSpPr txBox="1">
            <a:spLocks/>
          </p:cNvSpPr>
          <p:nvPr/>
        </p:nvSpPr>
        <p:spPr>
          <a:xfrm>
            <a:off x="6096000" y="2164238"/>
            <a:ext cx="5847471" cy="42579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Contexto más afectado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Bogotá 			797,937	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Antioquia (Medellín)		475,087	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Valle del Cauca (Cali) 		238,813	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Atlántico (Barranquilla)		239,936	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Cundinamarca (sin Bogotá) 	129,308	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Santander (Cúcuta)		105,996	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Bolívar (Cartagena)  		81,881	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8CA11B-C801-42AA-8725-20EF79B81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3" y="2143302"/>
            <a:ext cx="5126107" cy="40787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290B4F2-5776-4295-9516-AB4B9DADE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062" y="198541"/>
            <a:ext cx="93630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2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32084"/>
            <a:ext cx="12089416" cy="129856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95" y="466672"/>
            <a:ext cx="9785684" cy="815609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Colombia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8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629695A-CDA4-49B5-BC6A-F2986B89CDB0}"/>
              </a:ext>
            </a:extLst>
          </p:cNvPr>
          <p:cNvSpPr txBox="1"/>
          <p:nvPr/>
        </p:nvSpPr>
        <p:spPr>
          <a:xfrm>
            <a:off x="1819032" y="6534835"/>
            <a:ext cx="94197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https://www.minsalud.gov.co/salud/publica/Vacunacion/Paginas/Vacunacion-covid-19.aspx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2296FF4-F80A-4E58-93CE-319A8977AC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51AA4D4-3545-4A07-B78A-B7F2F83B6C24}"/>
              </a:ext>
            </a:extLst>
          </p:cNvPr>
          <p:cNvSpPr txBox="1"/>
          <p:nvPr/>
        </p:nvSpPr>
        <p:spPr>
          <a:xfrm>
            <a:off x="3010486" y="6264063"/>
            <a:ext cx="7124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https://www.minsalud.gov.co/Paginas/default.aspx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BFFC39-490D-40F2-94B8-AD44ABC00083}"/>
              </a:ext>
            </a:extLst>
          </p:cNvPr>
          <p:cNvSpPr txBox="1"/>
          <p:nvPr/>
        </p:nvSpPr>
        <p:spPr>
          <a:xfrm>
            <a:off x="5855369" y="5371343"/>
            <a:ext cx="5332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Mira las entrevistas con otros expertos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074EF66-5BDA-49C1-A34C-F3E0F8D88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541" y="1154414"/>
            <a:ext cx="5902692" cy="399232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9D95C95-9FBB-419A-B1D4-163CF01EC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236" y="1067459"/>
            <a:ext cx="4152443" cy="512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82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4F1FC-5B2E-496C-A898-E4492538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2CD55F-75E0-4B2E-B270-A3D38951B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84A5E8F-96EF-427C-8035-E8E7804DD4A9}"/>
              </a:ext>
            </a:extLst>
          </p:cNvPr>
          <p:cNvSpPr txBox="1"/>
          <p:nvPr/>
        </p:nvSpPr>
        <p:spPr>
          <a:xfrm>
            <a:off x="4393325" y="6308209"/>
            <a:ext cx="6208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Mindo: El País de la Aves, Ecuador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3FC724F-603D-4515-8576-BF347C6DCE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29" y="2627306"/>
            <a:ext cx="1169314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74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A0E21428-1929-4355-993E-7CD1415A6E4B}"/>
              </a:ext>
            </a:extLst>
          </p:cNvPr>
          <p:cNvSpPr txBox="1"/>
          <p:nvPr/>
        </p:nvSpPr>
        <p:spPr>
          <a:xfrm>
            <a:off x="3599185" y="6203341"/>
            <a:ext cx="637698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https://www.salud.gob.ec/actualizacion-de-casos-de-coronavirus-en-ecuador/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DC580A1-01BC-4BE2-8A4C-71B08FDF3D15}"/>
              </a:ext>
            </a:extLst>
          </p:cNvPr>
          <p:cNvSpPr txBox="1"/>
          <p:nvPr/>
        </p:nvSpPr>
        <p:spPr>
          <a:xfrm>
            <a:off x="1130749" y="6488667"/>
            <a:ext cx="10832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https://www.gestionderiesgos.gob.ec/informes-de-situacion-covid-19-desde-el-13-de-marzo-del-2020/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29CBD6-EC0C-4524-8A4D-EA6977E87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323298" cy="652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3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E4DC85E9-E8FB-490D-900F-90A2A62B90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1398A69-A258-49A7-9644-06049D1F6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408" y="331471"/>
            <a:ext cx="10832592" cy="976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Evolución de los casos nuevos en la Pandemia de COVID-19 en el mundo al 03-05-2021.  08:23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15BA21B-6911-4C88-BA39-A6CA4EF8F9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7803200"/>
              </p:ext>
            </p:extLst>
          </p:nvPr>
        </p:nvGraphicFramePr>
        <p:xfrm>
          <a:off x="1484934" y="1308318"/>
          <a:ext cx="10276536" cy="4830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8865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32084"/>
            <a:ext cx="12089416" cy="17806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0" y="1548064"/>
            <a:ext cx="9881938" cy="232610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Ecuador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6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44D029-F9EB-4749-A9F8-6E6DD0AB9698}"/>
              </a:ext>
            </a:extLst>
          </p:cNvPr>
          <p:cNvSpPr txBox="1"/>
          <p:nvPr/>
        </p:nvSpPr>
        <p:spPr>
          <a:xfrm>
            <a:off x="4079426" y="5714636"/>
            <a:ext cx="6192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https://www.coronavirusecuador.com/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4BA8B03-1C27-4732-A8F4-09570FC346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2B4510E-AFB9-4114-9F0E-BB7FEA2E9E81}"/>
              </a:ext>
            </a:extLst>
          </p:cNvPr>
          <p:cNvSpPr txBox="1"/>
          <p:nvPr/>
        </p:nvSpPr>
        <p:spPr>
          <a:xfrm>
            <a:off x="4253086" y="5345304"/>
            <a:ext cx="4754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https://www.planvacunarse.ec/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6764B17-CEC1-4B2D-9ADD-7EBA3DD88FAB}"/>
              </a:ext>
            </a:extLst>
          </p:cNvPr>
          <p:cNvSpPr txBox="1"/>
          <p:nvPr/>
        </p:nvSpPr>
        <p:spPr>
          <a:xfrm>
            <a:off x="61990" y="6461552"/>
            <a:ext cx="12068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https://app.powerbi.com/view?r=eyJrIjoiNzU0Nzk2ZWMtNDA4ZS00ZmI3LTlkNmItZTZjNTk2OGFhZmNiIiwidCI6IjJmYzgyYWFkLWYyMjUtNDM0OS04YjliLTg0MTZhNGFmNGQ3ZiJ9&amp;pageName=ReportSectionc8bb035f886311b2bd69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1A7E5FA-3D3F-4AF3-927C-1EAACDFAE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631" y="1070722"/>
            <a:ext cx="4210614" cy="53099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A9DB883-E5AA-48C6-8446-70E0DE0A3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111" y="2076450"/>
            <a:ext cx="3990975" cy="27051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5000463-09B6-42C5-B17E-DAB31EECC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470" y="1038225"/>
            <a:ext cx="5867400" cy="103822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401C5D8-BA25-4B03-80C2-4D2FA69B8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8406" y="2379018"/>
            <a:ext cx="29337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9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D60BA4-0279-4F93-9157-19DFEB08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2700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1021A28-1576-4EDE-B005-E49B630D0E4F}"/>
              </a:ext>
            </a:extLst>
          </p:cNvPr>
          <p:cNvSpPr txBox="1"/>
          <p:nvPr/>
        </p:nvSpPr>
        <p:spPr>
          <a:xfrm>
            <a:off x="3319975" y="4919863"/>
            <a:ext cx="8465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Laguna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Chinancocha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Llanganuco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_Clan_OT_News"/>
                <a:ea typeface="+mn-ea"/>
                <a:cs typeface="+mn-cs"/>
              </a:rPr>
              <a:t>Parque Nacional Huascarán 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2FC0C57-6CD6-49AF-9A84-04CB99F39BCE}"/>
              </a:ext>
            </a:extLst>
          </p:cNvPr>
          <p:cNvSpPr txBox="1"/>
          <p:nvPr/>
        </p:nvSpPr>
        <p:spPr>
          <a:xfrm>
            <a:off x="4460327" y="3165537"/>
            <a:ext cx="32713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PERÚ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42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969DD-53DE-4916-A269-B0FAE4AA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612745-F529-4CB2-A267-00F290A1D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D8FA33E-B81F-4C58-8676-56A08D413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31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22CFE-C939-4565-8C7B-9CDF3A91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3924D6-4F55-4AD3-B88D-B392470D9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F05E7-D602-4790-881E-40C3D18CC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12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32084"/>
            <a:ext cx="12089416" cy="17806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0" y="1548064"/>
            <a:ext cx="9881938" cy="232610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Perú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6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58F09B-C650-4ADB-BB7D-9A26A222EE41}"/>
              </a:ext>
            </a:extLst>
          </p:cNvPr>
          <p:cNvSpPr txBox="1"/>
          <p:nvPr/>
        </p:nvSpPr>
        <p:spPr>
          <a:xfrm>
            <a:off x="2715058" y="6473962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https://gis.minsa.gob.pe/GisVisorVacunados/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9C0A50A-4403-4318-B7FB-263603C34C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397" y="250987"/>
            <a:ext cx="737680" cy="7071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24E493-F2EC-406D-A6F4-BDB0AF8A22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2" r="3545" b="8692"/>
          <a:stretch/>
        </p:blipFill>
        <p:spPr>
          <a:xfrm>
            <a:off x="0" y="0"/>
            <a:ext cx="12076540" cy="68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38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F2B50D-4C4B-468C-9B61-E5F8503BF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0033" y="669246"/>
            <a:ext cx="10515600" cy="432723"/>
          </a:xfrm>
        </p:spPr>
        <p:txBody>
          <a:bodyPr>
            <a:noAutofit/>
          </a:bodyPr>
          <a:lstStyle/>
          <a:p>
            <a:pPr algn="ctr"/>
            <a:r>
              <a:rPr lang="es-PE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 de Positividad  en Regiones del Perú al  02-05-2021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18BEA9CA-D987-4BD3-AFBD-77F0784244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A0FF041D-D5C2-4A71-A268-31FFCA0FFC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14790"/>
              </p:ext>
            </p:extLst>
          </p:nvPr>
        </p:nvGraphicFramePr>
        <p:xfrm>
          <a:off x="358814" y="1617785"/>
          <a:ext cx="11636819" cy="5017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551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960472-B9BB-429A-9C29-A80950E2B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417794-A2B4-4308-8031-6AD4420F7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954A57-155E-470F-93AA-5A048B1D4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r="202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30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960472-B9BB-429A-9C29-A80950E2B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417794-A2B4-4308-8031-6AD4420F7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B0365E-CC7A-4BEE-A255-F81EA672C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9" r="28656"/>
          <a:stretch/>
        </p:blipFill>
        <p:spPr>
          <a:xfrm>
            <a:off x="80010" y="0"/>
            <a:ext cx="12111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10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960472-B9BB-429A-9C29-A80950E2B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417794-A2B4-4308-8031-6AD4420F7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8AA0BB-B5F2-474B-8BA2-40CA126BE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7" r="28281"/>
          <a:stretch/>
        </p:blipFill>
        <p:spPr>
          <a:xfrm>
            <a:off x="148590" y="0"/>
            <a:ext cx="11910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13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AB14D-8C46-43D8-BA76-8F344CC93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39B972-5F64-454E-A1E2-CB761791A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49C7ED-F278-486B-B457-298BD2738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6" r="291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89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E4DC85E9-E8FB-490D-900F-90A2A62B90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1398A69-A258-49A7-9644-06049D1F6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408" y="331471"/>
            <a:ext cx="10832592" cy="976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Fallecido</a:t>
            </a:r>
            <a:r>
              <a:rPr lang="es-PE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por </a:t>
            </a: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COVID-19 en el mundo </a:t>
            </a:r>
            <a:b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 03-05-2021.  08:27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15BA21B-6911-4C88-BA39-A6CA4EF8F9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042538"/>
              </p:ext>
            </p:extLst>
          </p:nvPr>
        </p:nvGraphicFramePr>
        <p:xfrm>
          <a:off x="1484934" y="1308318"/>
          <a:ext cx="10276536" cy="4830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9408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AB14D-8C46-43D8-BA76-8F344CC93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39B972-5F64-454E-A1E2-CB761791A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2C6A04-4A4A-4A5C-84A8-0C90D5AF5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6" r="29125"/>
          <a:stretch/>
        </p:blipFill>
        <p:spPr>
          <a:xfrm>
            <a:off x="194310" y="0"/>
            <a:ext cx="11704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38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35AC5-B0E9-4BBA-A436-840D9C1A3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8A099A-47F6-4B07-9B35-37C094815C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853D27F-2E1E-4D01-9096-867483D31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" t="4667" r="3907"/>
          <a:stretch/>
        </p:blipFill>
        <p:spPr>
          <a:xfrm>
            <a:off x="0" y="45151"/>
            <a:ext cx="12192000" cy="681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4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5CC05C-2FE4-40F0-9835-E67DDDD7F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A480D4-FC6C-48B0-BED2-134EB55A1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345A369-53EB-4241-A872-DF29BCC5213A}"/>
              </a:ext>
            </a:extLst>
          </p:cNvPr>
          <p:cNvGraphicFramePr>
            <a:graphicFrameLocks/>
          </p:cNvGraphicFramePr>
          <p:nvPr/>
        </p:nvGraphicFramePr>
        <p:xfrm>
          <a:off x="43179" y="0"/>
          <a:ext cx="1209294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A200C39-0B58-4020-840B-6BD203675ACB}"/>
              </a:ext>
            </a:extLst>
          </p:cNvPr>
          <p:cNvSpPr txBox="1"/>
          <p:nvPr/>
        </p:nvSpPr>
        <p:spPr>
          <a:xfrm>
            <a:off x="7102476" y="1583998"/>
            <a:ext cx="425767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153 Provincias y 211 distritos con  exceso de muertes priorizadas </a:t>
            </a:r>
          </a:p>
        </p:txBody>
      </p:sp>
    </p:spTree>
    <p:extLst>
      <p:ext uri="{BB962C8B-B14F-4D97-AF65-F5344CB8AC3E}">
        <p14:creationId xmlns:p14="http://schemas.microsoft.com/office/powerpoint/2010/main" val="32774844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CB9AD0-CC94-434A-B48D-97613E98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0F0696-6D34-47AA-91FA-23A2A6F40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5A33312-4EA0-42CA-B11C-1F2DD9686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307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EBA31A-FF95-4D11-A380-B90CEEFF3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CBCF4B-C917-42B1-AC9A-B41F145CC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AE090E-2FF4-4E95-B89B-7E5F28F73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36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569B9-03CD-4BB9-8434-420E8DA7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D40C13-D444-4E7D-8F5F-A2FB784B8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F9AA60-CAB9-46E8-8300-F0C5F452F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6"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47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708D68-2992-465F-8545-EB9BE0EBE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" y="2755676"/>
            <a:ext cx="3669030" cy="307190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Amazonas (Chachapoyas),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Áncash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(Huaraz,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Casma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Huarmey), Apurímac (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Abancay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Andahuaylas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Arequipa (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Caylloma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Ayacucho (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Huamanga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Huanta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Cajamarca (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Cutervo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Jaén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Callao (Callao), Cusco (Cusco, Anta, La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Convención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Quispicanchi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Urubamba), Huancavelica (Huancavelica), Ica (Ica, Nazca y Pisco), Junín (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Chanchamayo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Tarma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Yauli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La Libertad (Trujillo, Santiago de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Chuco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Virú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Lambayeque (Chiclayo), Lima (Lima, Barranca, Cañete,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Huaral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Huaura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Madre de Dios (Tambopata), Piura (Piura y 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Sullana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Puno (Puno), San Martín (</a:t>
            </a:r>
            <a:r>
              <a:rPr lang="en-US" sz="1400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Moyobamba</a:t>
            </a:r>
            <a:r>
              <a:rPr lang="en-US" sz="14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Rioja), Tumbes (Zarumilla) y Ucayali (Coronel Portillo).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CAF822-5B85-421D-ADA5-6AC3E656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7F7760-C294-480B-B3DB-9716C07F2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" r="41389" b="14321"/>
          <a:stretch/>
        </p:blipFill>
        <p:spPr>
          <a:xfrm>
            <a:off x="4641370" y="467208"/>
            <a:ext cx="6947863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13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F01DF-B3CF-441C-8451-B90327C45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65BAB1-8607-48CF-9A58-3B7C9B68D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6A6CFBB-B93A-460A-9148-0B5D50FCD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2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7D39C-581A-43FC-833C-C963127F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A0B000-C0B1-4680-A269-286BAA22C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7FEDD2-5608-4D80-9F6E-BAAD4A2AA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5A0345A-4682-4E18-9491-3F1639C846A5}"/>
              </a:ext>
            </a:extLst>
          </p:cNvPr>
          <p:cNvSpPr txBox="1"/>
          <p:nvPr/>
        </p:nvSpPr>
        <p:spPr>
          <a:xfrm>
            <a:off x="4705439" y="5885662"/>
            <a:ext cx="6093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Laguna de </a:t>
            </a:r>
            <a:r>
              <a:rPr kumimoji="0" lang="es-CO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Mucubají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Mérida, Venezuela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A64BB8-0FAC-4F16-8421-D2A0C090150D}"/>
              </a:ext>
            </a:extLst>
          </p:cNvPr>
          <p:cNvSpPr txBox="1"/>
          <p:nvPr/>
        </p:nvSpPr>
        <p:spPr>
          <a:xfrm>
            <a:off x="3268579" y="1086317"/>
            <a:ext cx="80852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VENEZUELA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18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83143" y="6540128"/>
            <a:ext cx="4046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https://covid19.patria.org.ve/estadisticas-venezuela/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B159E47-F438-4664-BBEE-B1ABF7B8BB1C}"/>
              </a:ext>
            </a:extLst>
          </p:cNvPr>
          <p:cNvSpPr/>
          <p:nvPr/>
        </p:nvSpPr>
        <p:spPr>
          <a:xfrm>
            <a:off x="2322985" y="5593606"/>
            <a:ext cx="252804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Mujeres: 94,041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Hombres: 106,026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7307CD0-5A4C-4A5F-A6DC-38E36ECF98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757" y="5112265"/>
            <a:ext cx="1917235" cy="142786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BBCB78F-2D3B-4F6C-9EFA-E069F1402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66" y="245822"/>
            <a:ext cx="11123468" cy="15478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BD9725-553D-4058-BC7A-28E58E8A2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865" y="2225888"/>
            <a:ext cx="4200525" cy="28384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07120ED-9580-4C3F-8C52-9C62F9FD6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7821" y="1986814"/>
            <a:ext cx="425767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08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55715704-9323-4196-882C-09E4DBDC5FAE}"/>
              </a:ext>
            </a:extLst>
          </p:cNvPr>
          <p:cNvSpPr txBox="1"/>
          <p:nvPr/>
        </p:nvSpPr>
        <p:spPr>
          <a:xfrm>
            <a:off x="3564081" y="6609646"/>
            <a:ext cx="63786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</a:t>
            </a:r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E53454A9-E66D-4E59-890D-F598F8CA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625" y="123389"/>
            <a:ext cx="10433079" cy="916348"/>
          </a:xfrm>
        </p:spPr>
        <p:txBody>
          <a:bodyPr>
            <a:normAutofit/>
          </a:bodyPr>
          <a:lstStyle/>
          <a:p>
            <a:pPr algn="ctr"/>
            <a:r>
              <a:rPr lang="es-PE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Distribución de casos confirmados, fallecidos y letalidad por COVID-19 en regiones del mundo. 03-05-2021 07:50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850F26-8FAE-4628-9363-4E0FA509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97" y="0"/>
            <a:ext cx="1447266" cy="698389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96D139-2ABD-4959-830F-08CBD4BE58B7}"/>
              </a:ext>
            </a:extLst>
          </p:cNvPr>
          <p:cNvSpPr txBox="1"/>
          <p:nvPr/>
        </p:nvSpPr>
        <p:spPr>
          <a:xfrm>
            <a:off x="1402469" y="5773316"/>
            <a:ext cx="10580367" cy="830997"/>
          </a:xfrm>
          <a:prstGeom prst="rect">
            <a:avLst/>
          </a:prstGeom>
          <a:solidFill>
            <a:srgbClr val="C5FE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América, tiene el 42 %  de casos confirmados (63’540,567/153’581,814) y el 48 %  (1’543,174/3’218,197) </a:t>
            </a:r>
          </a:p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Europa (Francia y Rusia),  NA/CA/C (EEUU y México), Asia (India y Turquía), Suramérica (Brasil, Argentina), África (Sudáfrica y Marruecos), Oceanía (Australia y Polinesia Francesa). </a:t>
            </a:r>
            <a:endParaRPr lang="es-P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07199D6-DED9-4FE7-9937-129DC3215E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912375"/>
              </p:ext>
            </p:extLst>
          </p:nvPr>
        </p:nvGraphicFramePr>
        <p:xfrm>
          <a:off x="1480626" y="1280160"/>
          <a:ext cx="10580367" cy="4274819"/>
        </p:xfrm>
        <a:graphic>
          <a:graphicData uri="http://schemas.openxmlformats.org/drawingml/2006/table">
            <a:tbl>
              <a:tblPr/>
              <a:tblGrid>
                <a:gridCol w="2539288">
                  <a:extLst>
                    <a:ext uri="{9D8B030D-6E8A-4147-A177-3AD203B41FA5}">
                      <a16:colId xmlns:a16="http://schemas.microsoft.com/office/drawing/2014/main" val="347984401"/>
                    </a:ext>
                  </a:extLst>
                </a:gridCol>
                <a:gridCol w="1865992">
                  <a:extLst>
                    <a:ext uri="{9D8B030D-6E8A-4147-A177-3AD203B41FA5}">
                      <a16:colId xmlns:a16="http://schemas.microsoft.com/office/drawing/2014/main" val="4231522309"/>
                    </a:ext>
                  </a:extLst>
                </a:gridCol>
                <a:gridCol w="1365829">
                  <a:extLst>
                    <a:ext uri="{9D8B030D-6E8A-4147-A177-3AD203B41FA5}">
                      <a16:colId xmlns:a16="http://schemas.microsoft.com/office/drawing/2014/main" val="1769163251"/>
                    </a:ext>
                  </a:extLst>
                </a:gridCol>
                <a:gridCol w="1865992">
                  <a:extLst>
                    <a:ext uri="{9D8B030D-6E8A-4147-A177-3AD203B41FA5}">
                      <a16:colId xmlns:a16="http://schemas.microsoft.com/office/drawing/2014/main" val="2653717046"/>
                    </a:ext>
                  </a:extLst>
                </a:gridCol>
                <a:gridCol w="1231170">
                  <a:extLst>
                    <a:ext uri="{9D8B030D-6E8A-4147-A177-3AD203B41FA5}">
                      <a16:colId xmlns:a16="http://schemas.microsoft.com/office/drawing/2014/main" val="781675671"/>
                    </a:ext>
                  </a:extLst>
                </a:gridCol>
                <a:gridCol w="1712096">
                  <a:extLst>
                    <a:ext uri="{9D8B030D-6E8A-4147-A177-3AD203B41FA5}">
                      <a16:colId xmlns:a16="http://schemas.microsoft.com/office/drawing/2014/main" val="423874890"/>
                    </a:ext>
                  </a:extLst>
                </a:gridCol>
              </a:tblGrid>
              <a:tr h="9463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Global/Regiones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Casos confirmados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Fallecidos confirmados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Letalidad (%)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133158"/>
                  </a:ext>
                </a:extLst>
              </a:tr>
              <a:tr h="47316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153,581,814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3,218,197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052859"/>
                  </a:ext>
                </a:extLst>
              </a:tr>
              <a:tr h="47316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44,802,168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1,019,233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31374"/>
                  </a:ext>
                </a:extLst>
              </a:tr>
              <a:tr h="47316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NA/CA/C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38,441,250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863,924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1446869"/>
                  </a:ext>
                </a:extLst>
              </a:tr>
              <a:tr h="47316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40,563,775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26.41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531,951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772872"/>
                  </a:ext>
                </a:extLst>
              </a:tr>
              <a:tr h="47316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Suramerica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25,099,317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679,250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311659"/>
                  </a:ext>
                </a:extLst>
              </a:tr>
              <a:tr h="47316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Africa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4,612,159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122,637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340264"/>
                  </a:ext>
                </a:extLst>
              </a:tr>
              <a:tr h="48948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Oceanía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63,145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790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5009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610DE5A-254B-483C-98A1-83E58CEC1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9" y="-16042"/>
            <a:ext cx="12089416" cy="17806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1BD6F32-5F34-4531-8F1F-30B89C56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0" y="1548064"/>
            <a:ext cx="9881938" cy="232610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Avances vacunación COVID-19 - Venezuela</a:t>
            </a: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ES" sz="28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E" sz="28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18">
            <a:extLst>
              <a:ext uri="{FF2B5EF4-FFF2-40B4-BE49-F238E27FC236}">
                <a16:creationId xmlns:a16="http://schemas.microsoft.com/office/drawing/2014/main" id="{35FE7407-5FCE-4288-B18F-7EF7730093EC}"/>
              </a:ext>
            </a:extLst>
          </p:cNvPr>
          <p:cNvSpPr txBox="1">
            <a:spLocks/>
          </p:cNvSpPr>
          <p:nvPr/>
        </p:nvSpPr>
        <p:spPr>
          <a:xfrm>
            <a:off x="6829425" y="1894403"/>
            <a:ext cx="4778148" cy="3198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AE1CB9-8121-42B2-8D53-AD17F7F6EB56}"/>
              </a:ext>
            </a:extLst>
          </p:cNvPr>
          <p:cNvSpPr txBox="1"/>
          <p:nvPr/>
        </p:nvSpPr>
        <p:spPr>
          <a:xfrm>
            <a:off x="4356761" y="6124930"/>
            <a:ext cx="4945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http://www.mpps.gob.ve/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86A1D6E-969B-492E-BB2E-44FE4A3D3D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733" y="272418"/>
            <a:ext cx="737680" cy="70719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30664E4-7DCE-4150-8C1A-3A30EADA4D28}"/>
              </a:ext>
            </a:extLst>
          </p:cNvPr>
          <p:cNvSpPr txBox="1"/>
          <p:nvPr/>
        </p:nvSpPr>
        <p:spPr>
          <a:xfrm>
            <a:off x="3674876" y="6494262"/>
            <a:ext cx="4360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http://www.oncti.gob.ve/NOTICIAS.html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ABB38AF-9047-4410-B271-36BB4C6C4E38}"/>
              </a:ext>
            </a:extLst>
          </p:cNvPr>
          <p:cNvSpPr txBox="1"/>
          <p:nvPr/>
        </p:nvSpPr>
        <p:spPr>
          <a:xfrm>
            <a:off x="5818109" y="2133964"/>
            <a:ext cx="618978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295273"/>
                </a:solidFill>
                <a:effectLst/>
                <a:uLnTx/>
                <a:uFillTx/>
                <a:latin typeface="Muli"/>
                <a:ea typeface="+mn-ea"/>
                <a:cs typeface="+mn-cs"/>
                <a:hlinkClick r:id="rId5"/>
              </a:rPr>
              <a:t>Avanza la vacunación de los adultos mayores en las regiones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Gobierno nacional continúa con el plan de vacunación de los adultos mayores contra la COVID-19 con la finalidad de cubrir progresivamente a todos los sectores de la sociedad venezolana dentro del Plan Nacional de Vacunación.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A47F938-23C0-48CB-8272-C2A09B4D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60" y="1840204"/>
            <a:ext cx="5594442" cy="37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64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dibujo de una mujer&#10;&#10;Descripción generada automáticamente con confianza media">
            <a:extLst>
              <a:ext uri="{FF2B5EF4-FFF2-40B4-BE49-F238E27FC236}">
                <a16:creationId xmlns:a16="http://schemas.microsoft.com/office/drawing/2014/main" id="{0CDABFC5-C4A8-4A0C-8DE1-9DFB71F98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297" y="643467"/>
            <a:ext cx="4735405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735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Banca de madera junto a una estatu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73BD39F-06FD-4714-895E-B5C2B8976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1B4BD3A-4127-4A27-8904-9B04189FB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567" y="417057"/>
            <a:ext cx="4885867" cy="4379531"/>
          </a:xfrm>
        </p:spPr>
        <p:txBody>
          <a:bodyPr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PE" sz="30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Solo estaremos seguros cuando todos estemos seguros.</a:t>
            </a:r>
          </a:p>
          <a:p>
            <a: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s-PE" sz="3000" b="1" dirty="0">
              <a:solidFill>
                <a:schemeClr val="bg1"/>
              </a:solidFill>
              <a:latin typeface="Arial Black" panose="020B0A04020102020204" pitchFamily="34" charset="0"/>
              <a:ea typeface="Arial"/>
              <a:cs typeface="Arial"/>
              <a:sym typeface="Arial"/>
            </a:endParaRP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s-MX" sz="30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Reconstruir nuestra sociedad con justicia social y ambiental 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s-MX" sz="30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para que todas las personas vivan con dignidad. 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 sz="3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475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3D5C3E-C4D0-4B64-A158-87F8C0E465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375" y="2071351"/>
            <a:ext cx="2411658" cy="231845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2AAD025-4738-4170-A5EB-6C4CDE3A8C35}"/>
              </a:ext>
            </a:extLst>
          </p:cNvPr>
          <p:cNvSpPr/>
          <p:nvPr/>
        </p:nvSpPr>
        <p:spPr>
          <a:xfrm>
            <a:off x="7548410" y="4641560"/>
            <a:ext cx="46435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437CBDC-6FD5-4198-A65B-B3BBF8EE1987}"/>
              </a:ext>
            </a:extLst>
          </p:cNvPr>
          <p:cNvSpPr/>
          <p:nvPr/>
        </p:nvSpPr>
        <p:spPr>
          <a:xfrm>
            <a:off x="296779" y="309132"/>
            <a:ext cx="115984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Bolivia, Chile, Colombia,  Ecuador, Perú y Venezuela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Cada vez más juntos por el derecho a la salud </a:t>
            </a:r>
            <a:endParaRPr kumimoji="0" lang="es-CO" sz="35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0B9AC0-4CD2-4591-B071-E69BAA7F7F34}"/>
              </a:ext>
            </a:extLst>
          </p:cNvPr>
          <p:cNvSpPr/>
          <p:nvPr/>
        </p:nvSpPr>
        <p:spPr>
          <a:xfrm>
            <a:off x="2736415" y="6246712"/>
            <a:ext cx="6467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www.orasconhu.org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FF67B35-4CEF-4A54-B41A-0DA9E9779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042" y="2071351"/>
            <a:ext cx="5575232" cy="337059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1FA967E-18DF-4454-A00A-28480EC21E83}"/>
              </a:ext>
            </a:extLst>
          </p:cNvPr>
          <p:cNvSpPr txBox="1"/>
          <p:nvPr/>
        </p:nvSpPr>
        <p:spPr>
          <a:xfrm>
            <a:off x="3648143" y="6029067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Muchas gracias al equipo técnico ORAS-CONHU</a:t>
            </a:r>
          </a:p>
        </p:txBody>
      </p:sp>
    </p:spTree>
    <p:extLst>
      <p:ext uri="{BB962C8B-B14F-4D97-AF65-F5344CB8AC3E}">
        <p14:creationId xmlns:p14="http://schemas.microsoft.com/office/powerpoint/2010/main" val="52091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4896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0"/>
            <a:ext cx="12192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404776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COVID-19 </a:t>
            </a:r>
            <a:r>
              <a:rPr lang="en-US" sz="47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47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US" sz="47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02-05-2021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6246E3EF-6E0A-4A7A-8AD8-2F03561B3B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2417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532E5C42-0A28-494C-BA90-81F7E69CFA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287A47D-D9CD-4D1D-9EE2-09C3AA2BDBE6}"/>
              </a:ext>
            </a:extLst>
          </p:cNvPr>
          <p:cNvSpPr txBox="1">
            <a:spLocks/>
          </p:cNvSpPr>
          <p:nvPr/>
        </p:nvSpPr>
        <p:spPr>
          <a:xfrm>
            <a:off x="1177290" y="102553"/>
            <a:ext cx="1071946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Gráfico de casos nuevos de COVID-19 de la última semana 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porcentaje de variación en 20  países en el mundo. 02-05-2021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3740F-C71E-4695-9596-2EC7612DC093}"/>
              </a:ext>
            </a:extLst>
          </p:cNvPr>
          <p:cNvSpPr txBox="1"/>
          <p:nvPr/>
        </p:nvSpPr>
        <p:spPr>
          <a:xfrm>
            <a:off x="1485900" y="6596390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9B3679A-F4DA-4C83-BD56-49968616CC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251846"/>
              </p:ext>
            </p:extLst>
          </p:nvPr>
        </p:nvGraphicFramePr>
        <p:xfrm>
          <a:off x="162046" y="1296198"/>
          <a:ext cx="11734709" cy="491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0961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532E5C42-0A28-494C-BA90-81F7E69CFA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287A47D-D9CD-4D1D-9EE2-09C3AA2BDBE6}"/>
              </a:ext>
            </a:extLst>
          </p:cNvPr>
          <p:cNvSpPr txBox="1">
            <a:spLocks/>
          </p:cNvSpPr>
          <p:nvPr/>
        </p:nvSpPr>
        <p:spPr>
          <a:xfrm>
            <a:off x="1163925" y="102553"/>
            <a:ext cx="1102807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Gráfico de  nuevos fallecidos por COVID-19 de la última semana y porcentaje de variación en 20  países en el mundo 02-05-2021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3740F-C71E-4695-9596-2EC7612DC093}"/>
              </a:ext>
            </a:extLst>
          </p:cNvPr>
          <p:cNvSpPr txBox="1"/>
          <p:nvPr/>
        </p:nvSpPr>
        <p:spPr>
          <a:xfrm>
            <a:off x="1714500" y="6493837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959F658D-C7B2-4156-8D07-F97E9F3837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7577874"/>
              </p:ext>
            </p:extLst>
          </p:nvPr>
        </p:nvGraphicFramePr>
        <p:xfrm>
          <a:off x="358815" y="1169043"/>
          <a:ext cx="11574684" cy="519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072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532E5C42-0A28-494C-BA90-81F7E69CFA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9408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287A47D-D9CD-4D1D-9EE2-09C3AA2BDBE6}"/>
              </a:ext>
            </a:extLst>
          </p:cNvPr>
          <p:cNvSpPr txBox="1">
            <a:spLocks/>
          </p:cNvSpPr>
          <p:nvPr/>
        </p:nvSpPr>
        <p:spPr>
          <a:xfrm>
            <a:off x="1483530" y="102553"/>
            <a:ext cx="10413225" cy="80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Gráfico de casos confirmados de COVID-19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en países con mas casos en el mundo. 02-05-2021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3740F-C71E-4695-9596-2EC7612DC093}"/>
              </a:ext>
            </a:extLst>
          </p:cNvPr>
          <p:cNvSpPr txBox="1"/>
          <p:nvPr/>
        </p:nvSpPr>
        <p:spPr>
          <a:xfrm>
            <a:off x="1714500" y="6493837"/>
            <a:ext cx="6126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https://www.worldometers.info/coronavirus/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4B4578A-7695-4A4F-99D6-2FB1D0288D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5061475"/>
              </p:ext>
            </p:extLst>
          </p:nvPr>
        </p:nvGraphicFramePr>
        <p:xfrm>
          <a:off x="1932971" y="1087754"/>
          <a:ext cx="9572263" cy="513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948006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20B22D-B735-4225-98CC-85D15BEB9C00}">
  <we:reference id="wa104380955" version="2.2.1.0" store="es-ES" storeType="OMEX"/>
  <we:alternateReferences>
    <we:reference id="WA104380955" version="2.2.1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9774</TotalTime>
  <Words>2603</Words>
  <Application>Microsoft Office PowerPoint</Application>
  <PresentationFormat>Panorámica</PresentationFormat>
  <Paragraphs>668</Paragraphs>
  <Slides>53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53</vt:i4>
      </vt:variant>
    </vt:vector>
  </HeadingPairs>
  <TitlesOfParts>
    <vt:vector size="65" baseType="lpstr">
      <vt:lpstr>Arial</vt:lpstr>
      <vt:lpstr>Arial Black</vt:lpstr>
      <vt:lpstr>Calibri</vt:lpstr>
      <vt:lpstr>Calibri Light</vt:lpstr>
      <vt:lpstr>FF_Clan_OT_News</vt:lpstr>
      <vt:lpstr>Muli</vt:lpstr>
      <vt:lpstr>Roboto</vt:lpstr>
      <vt:lpstr>Segoe UI Historic</vt:lpstr>
      <vt:lpstr>Wingdings</vt:lpstr>
      <vt:lpstr>Tema de Office</vt:lpstr>
      <vt:lpstr>1_Tema de Office</vt:lpstr>
      <vt:lpstr>2_Tema de Office</vt:lpstr>
      <vt:lpstr>Presentación de PowerPoint</vt:lpstr>
      <vt:lpstr>Situación de la Pandemia en el mundo al   03-05-2021.  08:04</vt:lpstr>
      <vt:lpstr>Evolución de los casos nuevos en la Pandemia de COVID-19 en el mundo al 03-05-2021.  08:23</vt:lpstr>
      <vt:lpstr>Fallecidos por COVID-19 en el mundo  al 03-05-2021.  08:27</vt:lpstr>
      <vt:lpstr>Distribución de casos confirmados, fallecidos y letalidad por COVID-19 en regiones del mundo. 03-05-2021 07:50</vt:lpstr>
      <vt:lpstr>Casos de COVID-19 en el mundo al 02-05-2021</vt:lpstr>
      <vt:lpstr>Presentación de PowerPoint</vt:lpstr>
      <vt:lpstr>Presentación de PowerPoint</vt:lpstr>
      <vt:lpstr>Presentación de PowerPoint</vt:lpstr>
      <vt:lpstr>El impacto de la COVID-19 en la India. 02-05-2021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Casos y fallecidos por COVID-19 en la última semana al 02-05-2021</vt:lpstr>
      <vt:lpstr>COVID-19 en los países andinos 3 de mayo 2021 –  Hora 8:30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Avances vacunación COVID-19 - Chile   </vt:lpstr>
      <vt:lpstr>Presentación de PowerPoint</vt:lpstr>
      <vt:lpstr>Presentación de PowerPoint</vt:lpstr>
      <vt:lpstr>Avances vacunación COVID-19 - Colombia  </vt:lpstr>
      <vt:lpstr>Presentación de PowerPoint</vt:lpstr>
      <vt:lpstr>Presentación de PowerPoint</vt:lpstr>
      <vt:lpstr>Avances vacunación COVID-19 - Ecuador   </vt:lpstr>
      <vt:lpstr>Presentación de PowerPoint</vt:lpstr>
      <vt:lpstr>Presentación de PowerPoint</vt:lpstr>
      <vt:lpstr>Presentación de PowerPoint</vt:lpstr>
      <vt:lpstr>Avances vacunación COVID-19 - Perú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Amazonas (Chachapoyas), Áncash (Huaraz, Casma y Huarmey), Apurímac (Abancay y Andahuaylas), Arequipa (Caylloma), Ayacucho (Huamanga y Huanta), Cajamarca (Cutervo y Jaén), Callao (Callao), Cusco (Cusco, Anta, La Convención, Quispicanchi, Urubamba), Huancavelica (Huancavelica), Ica (Ica, Nazca y Pisco), Junín (Chanchamayo, Tarma y Yauli), La Libertad (Trujillo, Santiago de Chuco y Virú), Lambayeque (Chiclayo), Lima (Lima, Barranca, Cañete, Huaral y Huaura), Madre de Dios (Tambopata), Piura (Piura y Sullana), Puno (Puno), San Martín (Moyobamba y Rioja), Tumbes (Zarumilla) y Ucayali (Coronel Portillo).</vt:lpstr>
      <vt:lpstr>Presentación de PowerPoint</vt:lpstr>
      <vt:lpstr>Presentación de PowerPoint</vt:lpstr>
      <vt:lpstr>Presentación de PowerPoint</vt:lpstr>
      <vt:lpstr>Avances vacunación COVID-19 - Venezuela  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Francisco Beingolea More</dc:creator>
  <cp:lastModifiedBy>Luis Francisco Beingolea More</cp:lastModifiedBy>
  <cp:revision>1572</cp:revision>
  <dcterms:created xsi:type="dcterms:W3CDTF">2020-12-14T06:48:05Z</dcterms:created>
  <dcterms:modified xsi:type="dcterms:W3CDTF">2021-05-03T17:04:15Z</dcterms:modified>
</cp:coreProperties>
</file>