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7" r:id="rId3"/>
    <p:sldId id="337" r:id="rId4"/>
    <p:sldId id="298" r:id="rId5"/>
    <p:sldId id="321" r:id="rId6"/>
    <p:sldId id="314" r:id="rId7"/>
    <p:sldId id="299" r:id="rId8"/>
    <p:sldId id="324" r:id="rId9"/>
    <p:sldId id="323" r:id="rId10"/>
    <p:sldId id="326" r:id="rId11"/>
    <p:sldId id="327" r:id="rId12"/>
    <p:sldId id="339" r:id="rId13"/>
    <p:sldId id="338" r:id="rId14"/>
    <p:sldId id="313" r:id="rId1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0A67F-EC46-46D3-B217-6CBD82A17198}" v="31" dt="2025-11-28T19:47:55.2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2" autoAdjust="0"/>
    <p:restoredTop sz="94660"/>
  </p:normalViewPr>
  <p:slideViewPr>
    <p:cSldViewPr snapToGrid="0">
      <p:cViewPr varScale="1">
        <p:scale>
          <a:sx n="72" d="100"/>
          <a:sy n="72" d="100"/>
        </p:scale>
        <p:origin x="4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CF0F8-BD31-1F4B-BBED-FA0E80FE7D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46F22910-5E29-6743-8739-9F7975DFB4F8}">
      <dgm:prSet/>
      <dgm:spPr/>
      <dgm:t>
        <a:bodyPr/>
        <a:lstStyle/>
        <a:p>
          <a:r>
            <a:rPr lang="es-ES"/>
            <a:t>Chikungunya </a:t>
          </a:r>
        </a:p>
      </dgm:t>
    </dgm:pt>
    <dgm:pt modelId="{A79647FB-9A49-C143-840C-65ADD578A602}" type="parTrans" cxnId="{22D5C5A8-A66D-4649-AD4D-524A8EB677A5}">
      <dgm:prSet/>
      <dgm:spPr/>
      <dgm:t>
        <a:bodyPr/>
        <a:lstStyle/>
        <a:p>
          <a:endParaRPr lang="es-ES"/>
        </a:p>
      </dgm:t>
    </dgm:pt>
    <dgm:pt modelId="{96D33995-CA9C-7B41-927B-C454F6BCDA89}" type="sibTrans" cxnId="{22D5C5A8-A66D-4649-AD4D-524A8EB677A5}">
      <dgm:prSet/>
      <dgm:spPr/>
      <dgm:t>
        <a:bodyPr/>
        <a:lstStyle/>
        <a:p>
          <a:endParaRPr lang="es-ES"/>
        </a:p>
      </dgm:t>
    </dgm:pt>
    <dgm:pt modelId="{BF1BB62D-54A0-B44C-B19B-B95D6D79240D}">
      <dgm:prSet/>
      <dgm:spPr/>
      <dgm:t>
        <a:bodyPr/>
        <a:lstStyle/>
        <a:p>
          <a:r>
            <a:rPr lang="es-ES" dirty="0"/>
            <a:t>La OPS reportó un promedio de 700 casos diarios en octubre, acumulando más de 20,000 casos en 2025, la incidencia acumulada de 183.43 casos por cada 100,000 habitantes, la mayor en todas las Américas en este año</a:t>
          </a:r>
        </a:p>
      </dgm:t>
    </dgm:pt>
    <dgm:pt modelId="{CC46D21D-3266-1F4B-9CF1-B9DAB2549F01}" type="parTrans" cxnId="{C462BA06-26E9-DF43-859A-B37614D745F0}">
      <dgm:prSet/>
      <dgm:spPr/>
      <dgm:t>
        <a:bodyPr/>
        <a:lstStyle/>
        <a:p>
          <a:endParaRPr lang="es-ES"/>
        </a:p>
      </dgm:t>
    </dgm:pt>
    <dgm:pt modelId="{4275733B-B51C-4845-B6FD-8FFBCB476FAE}" type="sibTrans" cxnId="{C462BA06-26E9-DF43-859A-B37614D745F0}">
      <dgm:prSet/>
      <dgm:spPr/>
      <dgm:t>
        <a:bodyPr/>
        <a:lstStyle/>
        <a:p>
          <a:endParaRPr lang="es-ES"/>
        </a:p>
      </dgm:t>
    </dgm:pt>
    <dgm:pt modelId="{3BC5285E-B88B-3D4A-89C7-1EA4F3AE343D}">
      <dgm:prSet/>
      <dgm:spPr/>
      <dgm:t>
        <a:bodyPr/>
        <a:lstStyle/>
        <a:p>
          <a:r>
            <a:rPr lang="es-ES"/>
            <a:t>Dengue</a:t>
          </a:r>
        </a:p>
      </dgm:t>
    </dgm:pt>
    <dgm:pt modelId="{B77A7950-FEB9-D741-8EC8-FCEF71646B5D}" type="parTrans" cxnId="{17A461A7-93F4-064D-AC52-EBED5D3E2AE7}">
      <dgm:prSet/>
      <dgm:spPr/>
      <dgm:t>
        <a:bodyPr/>
        <a:lstStyle/>
        <a:p>
          <a:endParaRPr lang="es-ES"/>
        </a:p>
      </dgm:t>
    </dgm:pt>
    <dgm:pt modelId="{6DD42358-DA5A-9849-97CC-32E62739D37B}" type="sibTrans" cxnId="{17A461A7-93F4-064D-AC52-EBED5D3E2AE7}">
      <dgm:prSet/>
      <dgm:spPr/>
      <dgm:t>
        <a:bodyPr/>
        <a:lstStyle/>
        <a:p>
          <a:endParaRPr lang="es-ES"/>
        </a:p>
      </dgm:t>
    </dgm:pt>
    <dgm:pt modelId="{75A28DFF-052D-D64A-AE86-D7A23E8B2BF2}">
      <dgm:prSet/>
      <dgm:spPr/>
      <dgm:t>
        <a:bodyPr/>
        <a:lstStyle/>
        <a:p>
          <a:r>
            <a:rPr lang="es-ES" dirty="0"/>
            <a:t>Entre enero y septiembre de 2025 se notificaron 9,602 casos, diez veces más que el año anterior, con circulación de serotipos 2, 3 y 4, lo que aumenta el riesgo de casos graves</a:t>
          </a:r>
        </a:p>
      </dgm:t>
    </dgm:pt>
    <dgm:pt modelId="{28B978E1-0EF7-EF47-BE74-4CB1A520EB34}" type="parTrans" cxnId="{B3EA4661-DCC9-0047-947F-E642E96B41B8}">
      <dgm:prSet/>
      <dgm:spPr/>
      <dgm:t>
        <a:bodyPr/>
        <a:lstStyle/>
        <a:p>
          <a:endParaRPr lang="es-ES"/>
        </a:p>
      </dgm:t>
    </dgm:pt>
    <dgm:pt modelId="{1876B1FA-2B4F-3246-8E69-7ACBCD300524}" type="sibTrans" cxnId="{B3EA4661-DCC9-0047-947F-E642E96B41B8}">
      <dgm:prSet/>
      <dgm:spPr/>
      <dgm:t>
        <a:bodyPr/>
        <a:lstStyle/>
        <a:p>
          <a:endParaRPr lang="es-ES"/>
        </a:p>
      </dgm:t>
    </dgm:pt>
    <dgm:pt modelId="{7D1B4F27-F077-284F-B6CB-80638E7EB4ED}">
      <dgm:prSet/>
      <dgm:spPr/>
      <dgm:t>
        <a:bodyPr/>
        <a:lstStyle/>
        <a:p>
          <a:r>
            <a:rPr lang="es-ES"/>
            <a:t>Oropouche</a:t>
          </a:r>
        </a:p>
      </dgm:t>
    </dgm:pt>
    <dgm:pt modelId="{91AF0E08-4263-9C4C-BC64-2ECFEEBC1969}" type="parTrans" cxnId="{028CA618-6738-344E-806B-654A725558FF}">
      <dgm:prSet/>
      <dgm:spPr/>
      <dgm:t>
        <a:bodyPr/>
        <a:lstStyle/>
        <a:p>
          <a:endParaRPr lang="es-ES"/>
        </a:p>
      </dgm:t>
    </dgm:pt>
    <dgm:pt modelId="{41F1F0F0-2A6C-CE44-9759-8C4E95EB576F}" type="sibTrans" cxnId="{028CA618-6738-344E-806B-654A725558FF}">
      <dgm:prSet/>
      <dgm:spPr/>
      <dgm:t>
        <a:bodyPr/>
        <a:lstStyle/>
        <a:p>
          <a:endParaRPr lang="es-ES"/>
        </a:p>
      </dgm:t>
    </dgm:pt>
    <dgm:pt modelId="{B1C1EDA2-BF7A-8242-8D20-B60867AFA85E}">
      <dgm:prSet/>
      <dgm:spPr/>
      <dgm:t>
        <a:bodyPr/>
        <a:lstStyle/>
        <a:p>
          <a:r>
            <a:rPr lang="es-ES" dirty="0"/>
            <a:t>Cuba lidera la región en incidencia, con más de 29,000 casos entre 2024 y 2025, 36.40 casos por cada 100,000 habitantes, muy por encima de Panamá (14.36) u de Brasil (5.60).</a:t>
          </a:r>
        </a:p>
      </dgm:t>
    </dgm:pt>
    <dgm:pt modelId="{90E6285F-864C-BE42-8B65-85A65F14C312}" type="parTrans" cxnId="{BE1F7662-3323-4348-8363-D6595A9F3A95}">
      <dgm:prSet/>
      <dgm:spPr/>
      <dgm:t>
        <a:bodyPr/>
        <a:lstStyle/>
        <a:p>
          <a:endParaRPr lang="es-ES"/>
        </a:p>
      </dgm:t>
    </dgm:pt>
    <dgm:pt modelId="{7BF3BC32-1BB5-9D49-AE5C-9A36ABD9854C}" type="sibTrans" cxnId="{BE1F7662-3323-4348-8363-D6595A9F3A95}">
      <dgm:prSet/>
      <dgm:spPr/>
      <dgm:t>
        <a:bodyPr/>
        <a:lstStyle/>
        <a:p>
          <a:endParaRPr lang="es-ES"/>
        </a:p>
      </dgm:t>
    </dgm:pt>
    <dgm:pt modelId="{EB619DC8-30FD-674E-A910-BA8D66B38374}" type="pres">
      <dgm:prSet presAssocID="{0EFCF0F8-BD31-1F4B-BBED-FA0E80FE7D86}" presName="linear" presStyleCnt="0">
        <dgm:presLayoutVars>
          <dgm:animLvl val="lvl"/>
          <dgm:resizeHandles val="exact"/>
        </dgm:presLayoutVars>
      </dgm:prSet>
      <dgm:spPr/>
    </dgm:pt>
    <dgm:pt modelId="{8D1F47E8-DC14-6C42-AF33-3A96552EEBE4}" type="pres">
      <dgm:prSet presAssocID="{46F22910-5E29-6743-8739-9F7975DFB4F8}" presName="parentText" presStyleLbl="node1" presStyleIdx="0" presStyleCnt="3">
        <dgm:presLayoutVars>
          <dgm:chMax val="0"/>
          <dgm:bulletEnabled val="1"/>
        </dgm:presLayoutVars>
      </dgm:prSet>
      <dgm:spPr/>
    </dgm:pt>
    <dgm:pt modelId="{CAB1A1DE-7F72-F042-AB03-E70E2EB47C09}" type="pres">
      <dgm:prSet presAssocID="{46F22910-5E29-6743-8739-9F7975DFB4F8}" presName="childText" presStyleLbl="revTx" presStyleIdx="0" presStyleCnt="3">
        <dgm:presLayoutVars>
          <dgm:bulletEnabled val="1"/>
        </dgm:presLayoutVars>
      </dgm:prSet>
      <dgm:spPr/>
    </dgm:pt>
    <dgm:pt modelId="{1F64394C-758C-CC45-BB02-7F85C1224119}" type="pres">
      <dgm:prSet presAssocID="{3BC5285E-B88B-3D4A-89C7-1EA4F3AE343D}" presName="parentText" presStyleLbl="node1" presStyleIdx="1" presStyleCnt="3">
        <dgm:presLayoutVars>
          <dgm:chMax val="0"/>
          <dgm:bulletEnabled val="1"/>
        </dgm:presLayoutVars>
      </dgm:prSet>
      <dgm:spPr/>
    </dgm:pt>
    <dgm:pt modelId="{6205808F-259D-354C-9769-E23DBB0A8BF7}" type="pres">
      <dgm:prSet presAssocID="{3BC5285E-B88B-3D4A-89C7-1EA4F3AE343D}" presName="childText" presStyleLbl="revTx" presStyleIdx="1" presStyleCnt="3">
        <dgm:presLayoutVars>
          <dgm:bulletEnabled val="1"/>
        </dgm:presLayoutVars>
      </dgm:prSet>
      <dgm:spPr/>
    </dgm:pt>
    <dgm:pt modelId="{7E033B03-A31E-3742-8824-A7940DF97F57}" type="pres">
      <dgm:prSet presAssocID="{7D1B4F27-F077-284F-B6CB-80638E7EB4ED}" presName="parentText" presStyleLbl="node1" presStyleIdx="2" presStyleCnt="3">
        <dgm:presLayoutVars>
          <dgm:chMax val="0"/>
          <dgm:bulletEnabled val="1"/>
        </dgm:presLayoutVars>
      </dgm:prSet>
      <dgm:spPr/>
    </dgm:pt>
    <dgm:pt modelId="{53B96F0E-CBEC-CB40-9EB2-C0E2061A026D}" type="pres">
      <dgm:prSet presAssocID="{7D1B4F27-F077-284F-B6CB-80638E7EB4ED}" presName="childText" presStyleLbl="revTx" presStyleIdx="2" presStyleCnt="3">
        <dgm:presLayoutVars>
          <dgm:bulletEnabled val="1"/>
        </dgm:presLayoutVars>
      </dgm:prSet>
      <dgm:spPr/>
    </dgm:pt>
  </dgm:ptLst>
  <dgm:cxnLst>
    <dgm:cxn modelId="{C462BA06-26E9-DF43-859A-B37614D745F0}" srcId="{46F22910-5E29-6743-8739-9F7975DFB4F8}" destId="{BF1BB62D-54A0-B44C-B19B-B95D6D79240D}" srcOrd="0" destOrd="0" parTransId="{CC46D21D-3266-1F4B-9CF1-B9DAB2549F01}" sibTransId="{4275733B-B51C-4845-B6FD-8FFBCB476FAE}"/>
    <dgm:cxn modelId="{028CA618-6738-344E-806B-654A725558FF}" srcId="{0EFCF0F8-BD31-1F4B-BBED-FA0E80FE7D86}" destId="{7D1B4F27-F077-284F-B6CB-80638E7EB4ED}" srcOrd="2" destOrd="0" parTransId="{91AF0E08-4263-9C4C-BC64-2ECFEEBC1969}" sibTransId="{41F1F0F0-2A6C-CE44-9759-8C4E95EB576F}"/>
    <dgm:cxn modelId="{2177B531-D964-BE46-9275-D8A92CCE5178}" type="presOf" srcId="{75A28DFF-052D-D64A-AE86-D7A23E8B2BF2}" destId="{6205808F-259D-354C-9769-E23DBB0A8BF7}" srcOrd="0" destOrd="0" presId="urn:microsoft.com/office/officeart/2005/8/layout/vList2"/>
    <dgm:cxn modelId="{B3EA4661-DCC9-0047-947F-E642E96B41B8}" srcId="{3BC5285E-B88B-3D4A-89C7-1EA4F3AE343D}" destId="{75A28DFF-052D-D64A-AE86-D7A23E8B2BF2}" srcOrd="0" destOrd="0" parTransId="{28B978E1-0EF7-EF47-BE74-4CB1A520EB34}" sibTransId="{1876B1FA-2B4F-3246-8E69-7ACBCD300524}"/>
    <dgm:cxn modelId="{BE1F7662-3323-4348-8363-D6595A9F3A95}" srcId="{7D1B4F27-F077-284F-B6CB-80638E7EB4ED}" destId="{B1C1EDA2-BF7A-8242-8D20-B60867AFA85E}" srcOrd="0" destOrd="0" parTransId="{90E6285F-864C-BE42-8B65-85A65F14C312}" sibTransId="{7BF3BC32-1BB5-9D49-AE5C-9A36ABD9854C}"/>
    <dgm:cxn modelId="{41139443-52D0-BD4B-8781-5F51852DC54D}" type="presOf" srcId="{3BC5285E-B88B-3D4A-89C7-1EA4F3AE343D}" destId="{1F64394C-758C-CC45-BB02-7F85C1224119}" srcOrd="0" destOrd="0" presId="urn:microsoft.com/office/officeart/2005/8/layout/vList2"/>
    <dgm:cxn modelId="{47931380-6808-4E49-B80F-1D1F9106D5D6}" type="presOf" srcId="{B1C1EDA2-BF7A-8242-8D20-B60867AFA85E}" destId="{53B96F0E-CBEC-CB40-9EB2-C0E2061A026D}" srcOrd="0" destOrd="0" presId="urn:microsoft.com/office/officeart/2005/8/layout/vList2"/>
    <dgm:cxn modelId="{83F3299B-30DA-1745-89AD-2F5A688C2436}" type="presOf" srcId="{0EFCF0F8-BD31-1F4B-BBED-FA0E80FE7D86}" destId="{EB619DC8-30FD-674E-A910-BA8D66B38374}" srcOrd="0" destOrd="0" presId="urn:microsoft.com/office/officeart/2005/8/layout/vList2"/>
    <dgm:cxn modelId="{17A461A7-93F4-064D-AC52-EBED5D3E2AE7}" srcId="{0EFCF0F8-BD31-1F4B-BBED-FA0E80FE7D86}" destId="{3BC5285E-B88B-3D4A-89C7-1EA4F3AE343D}" srcOrd="1" destOrd="0" parTransId="{B77A7950-FEB9-D741-8EC8-FCEF71646B5D}" sibTransId="{6DD42358-DA5A-9849-97CC-32E62739D37B}"/>
    <dgm:cxn modelId="{BCD8DBA7-A673-E148-B5FC-964D6122C722}" type="presOf" srcId="{7D1B4F27-F077-284F-B6CB-80638E7EB4ED}" destId="{7E033B03-A31E-3742-8824-A7940DF97F57}" srcOrd="0" destOrd="0" presId="urn:microsoft.com/office/officeart/2005/8/layout/vList2"/>
    <dgm:cxn modelId="{22D5C5A8-A66D-4649-AD4D-524A8EB677A5}" srcId="{0EFCF0F8-BD31-1F4B-BBED-FA0E80FE7D86}" destId="{46F22910-5E29-6743-8739-9F7975DFB4F8}" srcOrd="0" destOrd="0" parTransId="{A79647FB-9A49-C143-840C-65ADD578A602}" sibTransId="{96D33995-CA9C-7B41-927B-C454F6BCDA89}"/>
    <dgm:cxn modelId="{67D93FCD-F376-7C46-986C-770FEBDE40EC}" type="presOf" srcId="{BF1BB62D-54A0-B44C-B19B-B95D6D79240D}" destId="{CAB1A1DE-7F72-F042-AB03-E70E2EB47C09}" srcOrd="0" destOrd="0" presId="urn:microsoft.com/office/officeart/2005/8/layout/vList2"/>
    <dgm:cxn modelId="{2B7D6EE9-F337-7144-8510-6FB404447AA2}" type="presOf" srcId="{46F22910-5E29-6743-8739-9F7975DFB4F8}" destId="{8D1F47E8-DC14-6C42-AF33-3A96552EEBE4}" srcOrd="0" destOrd="0" presId="urn:microsoft.com/office/officeart/2005/8/layout/vList2"/>
    <dgm:cxn modelId="{13E4ED96-5B11-DE4B-BF8C-6A0C4A437F05}" type="presParOf" srcId="{EB619DC8-30FD-674E-A910-BA8D66B38374}" destId="{8D1F47E8-DC14-6C42-AF33-3A96552EEBE4}" srcOrd="0" destOrd="0" presId="urn:microsoft.com/office/officeart/2005/8/layout/vList2"/>
    <dgm:cxn modelId="{88ACF5DC-8C3E-6843-A03F-7BDC2698832B}" type="presParOf" srcId="{EB619DC8-30FD-674E-A910-BA8D66B38374}" destId="{CAB1A1DE-7F72-F042-AB03-E70E2EB47C09}" srcOrd="1" destOrd="0" presId="urn:microsoft.com/office/officeart/2005/8/layout/vList2"/>
    <dgm:cxn modelId="{93F6F226-CA66-A048-AF9B-1B006F4D9443}" type="presParOf" srcId="{EB619DC8-30FD-674E-A910-BA8D66B38374}" destId="{1F64394C-758C-CC45-BB02-7F85C1224119}" srcOrd="2" destOrd="0" presId="urn:microsoft.com/office/officeart/2005/8/layout/vList2"/>
    <dgm:cxn modelId="{6422B633-37F8-F344-A5A7-5F51D27CFBCE}" type="presParOf" srcId="{EB619DC8-30FD-674E-A910-BA8D66B38374}" destId="{6205808F-259D-354C-9769-E23DBB0A8BF7}" srcOrd="3" destOrd="0" presId="urn:microsoft.com/office/officeart/2005/8/layout/vList2"/>
    <dgm:cxn modelId="{24AE6BC0-A1D8-4C47-AAA0-BD1B5CC4BD65}" type="presParOf" srcId="{EB619DC8-30FD-674E-A910-BA8D66B38374}" destId="{7E033B03-A31E-3742-8824-A7940DF97F57}" srcOrd="4" destOrd="0" presId="urn:microsoft.com/office/officeart/2005/8/layout/vList2"/>
    <dgm:cxn modelId="{5FB51591-8FC8-7D4C-8A4A-720A229956FB}" type="presParOf" srcId="{EB619DC8-30FD-674E-A910-BA8D66B38374}" destId="{53B96F0E-CBEC-CB40-9EB2-C0E2061A026D}"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D2B95-5B5F-1744-97C3-8BFDC3DC4B3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S"/>
        </a:p>
      </dgm:t>
    </dgm:pt>
    <dgm:pt modelId="{4A0930F9-10D6-D04E-AB32-DB3749818C81}">
      <dgm:prSet/>
      <dgm:spPr/>
      <dgm:t>
        <a:bodyPr/>
        <a:lstStyle/>
        <a:p>
          <a:r>
            <a:rPr lang="es-ES" dirty="0"/>
            <a:t>Más de 47.000 casos de Chikungunya</a:t>
          </a:r>
        </a:p>
      </dgm:t>
    </dgm:pt>
    <dgm:pt modelId="{0ABFC777-AB2B-5542-821F-D8AD71657682}" type="parTrans" cxnId="{9468F1B2-DAC5-9646-A913-908247647628}">
      <dgm:prSet/>
      <dgm:spPr/>
      <dgm:t>
        <a:bodyPr/>
        <a:lstStyle/>
        <a:p>
          <a:endParaRPr lang="es-ES"/>
        </a:p>
      </dgm:t>
    </dgm:pt>
    <dgm:pt modelId="{1798B0F9-DBC4-204F-9F8D-3C6DFCAB9E84}" type="sibTrans" cxnId="{9468F1B2-DAC5-9646-A913-908247647628}">
      <dgm:prSet/>
      <dgm:spPr/>
      <dgm:t>
        <a:bodyPr/>
        <a:lstStyle/>
        <a:p>
          <a:endParaRPr lang="es-ES"/>
        </a:p>
      </dgm:t>
    </dgm:pt>
    <dgm:pt modelId="{734383EA-46D8-FA43-A695-C468D11E737C}">
      <dgm:prSet/>
      <dgm:spPr/>
      <dgm:t>
        <a:bodyPr/>
        <a:lstStyle/>
        <a:p>
          <a:r>
            <a:rPr lang="es-ES" dirty="0"/>
            <a:t>627 casos nuevos o sospechosos de la enfermedad en un día</a:t>
          </a:r>
        </a:p>
      </dgm:t>
    </dgm:pt>
    <dgm:pt modelId="{74EE535C-7373-1B42-B1D3-8D6201AB839F}" type="parTrans" cxnId="{5CE74B80-9299-6E43-BA21-E3020B1FB890}">
      <dgm:prSet/>
      <dgm:spPr/>
      <dgm:t>
        <a:bodyPr/>
        <a:lstStyle/>
        <a:p>
          <a:endParaRPr lang="es-ES"/>
        </a:p>
      </dgm:t>
    </dgm:pt>
    <dgm:pt modelId="{80024919-96EE-BA42-9E1E-2C2EC6885776}" type="sibTrans" cxnId="{5CE74B80-9299-6E43-BA21-E3020B1FB890}">
      <dgm:prSet/>
      <dgm:spPr/>
      <dgm:t>
        <a:bodyPr/>
        <a:lstStyle/>
        <a:p>
          <a:endParaRPr lang="es-ES"/>
        </a:p>
      </dgm:t>
    </dgm:pt>
    <dgm:pt modelId="{EC970BB5-03AC-284D-8A96-E6B4EBC26442}">
      <dgm:prSet/>
      <dgm:spPr/>
      <dgm:t>
        <a:bodyPr/>
        <a:lstStyle/>
        <a:p>
          <a:r>
            <a:rPr lang="es-ES" dirty="0"/>
            <a:t>El doble de la casos de la semana anterior</a:t>
          </a:r>
        </a:p>
      </dgm:t>
    </dgm:pt>
    <dgm:pt modelId="{19972838-8264-E840-B6ED-7DF3E9DA4401}" type="parTrans" cxnId="{43B7EC0B-036C-A94E-875F-88B9DA41E2DC}">
      <dgm:prSet/>
      <dgm:spPr/>
      <dgm:t>
        <a:bodyPr/>
        <a:lstStyle/>
        <a:p>
          <a:endParaRPr lang="es-ES"/>
        </a:p>
      </dgm:t>
    </dgm:pt>
    <dgm:pt modelId="{FAA2A7FC-9E17-3849-8D5E-60D922EE3A56}" type="sibTrans" cxnId="{43B7EC0B-036C-A94E-875F-88B9DA41E2DC}">
      <dgm:prSet/>
      <dgm:spPr/>
      <dgm:t>
        <a:bodyPr/>
        <a:lstStyle/>
        <a:p>
          <a:endParaRPr lang="es-ES"/>
        </a:p>
      </dgm:t>
    </dgm:pt>
    <dgm:pt modelId="{03CA98E9-ADF9-4A48-B830-BFF48F100DC8}">
      <dgm:prSet/>
      <dgm:spPr/>
      <dgm:t>
        <a:bodyPr/>
        <a:lstStyle/>
        <a:p>
          <a:r>
            <a:rPr lang="es-ES" b="0" i="0" dirty="0"/>
            <a:t>20 casos en estado crítico</a:t>
          </a:r>
          <a:endParaRPr lang="es-ES" dirty="0"/>
        </a:p>
      </dgm:t>
    </dgm:pt>
    <dgm:pt modelId="{69A4ACF4-9DBE-0441-A849-BBD981307C48}" type="parTrans" cxnId="{47799661-08F0-A142-B54E-7802DF2C23A5}">
      <dgm:prSet/>
      <dgm:spPr/>
      <dgm:t>
        <a:bodyPr/>
        <a:lstStyle/>
        <a:p>
          <a:endParaRPr lang="es-ES"/>
        </a:p>
      </dgm:t>
    </dgm:pt>
    <dgm:pt modelId="{5A5614CE-EC27-1147-8437-C1E6CC4864C8}" type="sibTrans" cxnId="{47799661-08F0-A142-B54E-7802DF2C23A5}">
      <dgm:prSet/>
      <dgm:spPr/>
      <dgm:t>
        <a:bodyPr/>
        <a:lstStyle/>
        <a:p>
          <a:endParaRPr lang="es-ES"/>
        </a:p>
      </dgm:t>
    </dgm:pt>
    <dgm:pt modelId="{9BEA760E-4EAB-4B44-B560-6DDB1C141A9A}" type="pres">
      <dgm:prSet presAssocID="{004D2B95-5B5F-1744-97C3-8BFDC3DC4B34}" presName="linear" presStyleCnt="0">
        <dgm:presLayoutVars>
          <dgm:animLvl val="lvl"/>
          <dgm:resizeHandles val="exact"/>
        </dgm:presLayoutVars>
      </dgm:prSet>
      <dgm:spPr/>
    </dgm:pt>
    <dgm:pt modelId="{82293FBF-768F-B249-8B04-53824F8FBF49}" type="pres">
      <dgm:prSet presAssocID="{4A0930F9-10D6-D04E-AB32-DB3749818C81}" presName="parentText" presStyleLbl="node1" presStyleIdx="0" presStyleCnt="4">
        <dgm:presLayoutVars>
          <dgm:chMax val="0"/>
          <dgm:bulletEnabled val="1"/>
        </dgm:presLayoutVars>
      </dgm:prSet>
      <dgm:spPr/>
    </dgm:pt>
    <dgm:pt modelId="{C344C714-5501-264F-AE92-9AC739B94017}" type="pres">
      <dgm:prSet presAssocID="{1798B0F9-DBC4-204F-9F8D-3C6DFCAB9E84}" presName="spacer" presStyleCnt="0"/>
      <dgm:spPr/>
    </dgm:pt>
    <dgm:pt modelId="{F8A65405-69D0-3B47-92B5-80A8B15348AD}" type="pres">
      <dgm:prSet presAssocID="{03CA98E9-ADF9-4A48-B830-BFF48F100DC8}" presName="parentText" presStyleLbl="node1" presStyleIdx="1" presStyleCnt="4">
        <dgm:presLayoutVars>
          <dgm:chMax val="0"/>
          <dgm:bulletEnabled val="1"/>
        </dgm:presLayoutVars>
      </dgm:prSet>
      <dgm:spPr/>
    </dgm:pt>
    <dgm:pt modelId="{6C84FB81-C488-4045-AC8F-7E8EF3C2054A}" type="pres">
      <dgm:prSet presAssocID="{5A5614CE-EC27-1147-8437-C1E6CC4864C8}" presName="spacer" presStyleCnt="0"/>
      <dgm:spPr/>
    </dgm:pt>
    <dgm:pt modelId="{E957A9ED-3AFC-C344-9774-C2E2713782AD}" type="pres">
      <dgm:prSet presAssocID="{EC970BB5-03AC-284D-8A96-E6B4EBC26442}" presName="parentText" presStyleLbl="node1" presStyleIdx="2" presStyleCnt="4">
        <dgm:presLayoutVars>
          <dgm:chMax val="0"/>
          <dgm:bulletEnabled val="1"/>
        </dgm:presLayoutVars>
      </dgm:prSet>
      <dgm:spPr/>
    </dgm:pt>
    <dgm:pt modelId="{7D2040F0-3271-454A-82EA-ADF79EA20EF1}" type="pres">
      <dgm:prSet presAssocID="{FAA2A7FC-9E17-3849-8D5E-60D922EE3A56}" presName="spacer" presStyleCnt="0"/>
      <dgm:spPr/>
    </dgm:pt>
    <dgm:pt modelId="{BCB4DBEE-F92F-B442-A424-78D1D0A2EA0D}" type="pres">
      <dgm:prSet presAssocID="{734383EA-46D8-FA43-A695-C468D11E737C}" presName="parentText" presStyleLbl="node1" presStyleIdx="3" presStyleCnt="4">
        <dgm:presLayoutVars>
          <dgm:chMax val="0"/>
          <dgm:bulletEnabled val="1"/>
        </dgm:presLayoutVars>
      </dgm:prSet>
      <dgm:spPr/>
    </dgm:pt>
  </dgm:ptLst>
  <dgm:cxnLst>
    <dgm:cxn modelId="{43B7EC0B-036C-A94E-875F-88B9DA41E2DC}" srcId="{004D2B95-5B5F-1744-97C3-8BFDC3DC4B34}" destId="{EC970BB5-03AC-284D-8A96-E6B4EBC26442}" srcOrd="2" destOrd="0" parTransId="{19972838-8264-E840-B6ED-7DF3E9DA4401}" sibTransId="{FAA2A7FC-9E17-3849-8D5E-60D922EE3A56}"/>
    <dgm:cxn modelId="{0230250F-FE4E-1343-9D84-81F6BB181E3C}" type="presOf" srcId="{734383EA-46D8-FA43-A695-C468D11E737C}" destId="{BCB4DBEE-F92F-B442-A424-78D1D0A2EA0D}" srcOrd="0" destOrd="0" presId="urn:microsoft.com/office/officeart/2005/8/layout/vList2"/>
    <dgm:cxn modelId="{B260D438-2C5F-A945-A691-436E0D23DC59}" type="presOf" srcId="{EC970BB5-03AC-284D-8A96-E6B4EBC26442}" destId="{E957A9ED-3AFC-C344-9774-C2E2713782AD}" srcOrd="0" destOrd="0" presId="urn:microsoft.com/office/officeart/2005/8/layout/vList2"/>
    <dgm:cxn modelId="{47799661-08F0-A142-B54E-7802DF2C23A5}" srcId="{004D2B95-5B5F-1744-97C3-8BFDC3DC4B34}" destId="{03CA98E9-ADF9-4A48-B830-BFF48F100DC8}" srcOrd="1" destOrd="0" parTransId="{69A4ACF4-9DBE-0441-A849-BBD981307C48}" sibTransId="{5A5614CE-EC27-1147-8437-C1E6CC4864C8}"/>
    <dgm:cxn modelId="{5CE74B80-9299-6E43-BA21-E3020B1FB890}" srcId="{004D2B95-5B5F-1744-97C3-8BFDC3DC4B34}" destId="{734383EA-46D8-FA43-A695-C468D11E737C}" srcOrd="3" destOrd="0" parTransId="{74EE535C-7373-1B42-B1D3-8D6201AB839F}" sibTransId="{80024919-96EE-BA42-9E1E-2C2EC6885776}"/>
    <dgm:cxn modelId="{0040B9A6-97B2-F445-9438-7296845D7926}" type="presOf" srcId="{03CA98E9-ADF9-4A48-B830-BFF48F100DC8}" destId="{F8A65405-69D0-3B47-92B5-80A8B15348AD}" srcOrd="0" destOrd="0" presId="urn:microsoft.com/office/officeart/2005/8/layout/vList2"/>
    <dgm:cxn modelId="{9468F1B2-DAC5-9646-A913-908247647628}" srcId="{004D2B95-5B5F-1744-97C3-8BFDC3DC4B34}" destId="{4A0930F9-10D6-D04E-AB32-DB3749818C81}" srcOrd="0" destOrd="0" parTransId="{0ABFC777-AB2B-5542-821F-D8AD71657682}" sibTransId="{1798B0F9-DBC4-204F-9F8D-3C6DFCAB9E84}"/>
    <dgm:cxn modelId="{47CB41C0-4C25-7E4F-B10E-BCFE78AC0972}" type="presOf" srcId="{004D2B95-5B5F-1744-97C3-8BFDC3DC4B34}" destId="{9BEA760E-4EAB-4B44-B560-6DDB1C141A9A}" srcOrd="0" destOrd="0" presId="urn:microsoft.com/office/officeart/2005/8/layout/vList2"/>
    <dgm:cxn modelId="{B15A18EF-91F4-9144-9CC8-27359191A15E}" type="presOf" srcId="{4A0930F9-10D6-D04E-AB32-DB3749818C81}" destId="{82293FBF-768F-B249-8B04-53824F8FBF49}" srcOrd="0" destOrd="0" presId="urn:microsoft.com/office/officeart/2005/8/layout/vList2"/>
    <dgm:cxn modelId="{921ADA5A-7C51-E54E-AF0F-B656CD468A28}" type="presParOf" srcId="{9BEA760E-4EAB-4B44-B560-6DDB1C141A9A}" destId="{82293FBF-768F-B249-8B04-53824F8FBF49}" srcOrd="0" destOrd="0" presId="urn:microsoft.com/office/officeart/2005/8/layout/vList2"/>
    <dgm:cxn modelId="{F4B93D68-9113-AF45-B648-34F442873DA8}" type="presParOf" srcId="{9BEA760E-4EAB-4B44-B560-6DDB1C141A9A}" destId="{C344C714-5501-264F-AE92-9AC739B94017}" srcOrd="1" destOrd="0" presId="urn:microsoft.com/office/officeart/2005/8/layout/vList2"/>
    <dgm:cxn modelId="{C113D120-3166-0844-BC69-2FF3760B8612}" type="presParOf" srcId="{9BEA760E-4EAB-4B44-B560-6DDB1C141A9A}" destId="{F8A65405-69D0-3B47-92B5-80A8B15348AD}" srcOrd="2" destOrd="0" presId="urn:microsoft.com/office/officeart/2005/8/layout/vList2"/>
    <dgm:cxn modelId="{A1F53783-3642-EB4E-BC51-AD4762FDD1DA}" type="presParOf" srcId="{9BEA760E-4EAB-4B44-B560-6DDB1C141A9A}" destId="{6C84FB81-C488-4045-AC8F-7E8EF3C2054A}" srcOrd="3" destOrd="0" presId="urn:microsoft.com/office/officeart/2005/8/layout/vList2"/>
    <dgm:cxn modelId="{F7B7864D-ABC2-A44B-9336-ABAD776D2109}" type="presParOf" srcId="{9BEA760E-4EAB-4B44-B560-6DDB1C141A9A}" destId="{E957A9ED-3AFC-C344-9774-C2E2713782AD}" srcOrd="4" destOrd="0" presId="urn:microsoft.com/office/officeart/2005/8/layout/vList2"/>
    <dgm:cxn modelId="{F64AF070-A4AE-2740-A3D6-0744F193BEC6}" type="presParOf" srcId="{9BEA760E-4EAB-4B44-B560-6DDB1C141A9A}" destId="{7D2040F0-3271-454A-82EA-ADF79EA20EF1}" srcOrd="5" destOrd="0" presId="urn:microsoft.com/office/officeart/2005/8/layout/vList2"/>
    <dgm:cxn modelId="{11D5DF8A-B507-5B44-8E16-5B901C489F41}" type="presParOf" srcId="{9BEA760E-4EAB-4B44-B560-6DDB1C141A9A}" destId="{BCB4DBEE-F92F-B442-A424-78D1D0A2EA0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67587-D132-DA44-AA8B-D21DA0952C2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512B5A34-BA6B-0247-BABD-498BB8457228}">
      <dgm:prSet/>
      <dgm:spPr/>
      <dgm:t>
        <a:bodyPr/>
        <a:lstStyle/>
        <a:p>
          <a:r>
            <a:rPr lang="es-ES" dirty="0"/>
            <a:t>El jueves 20 noviembre, fumigadores inspeccionaron callejones y edificios abarrotados en algunas partes de la capital</a:t>
          </a:r>
        </a:p>
      </dgm:t>
    </dgm:pt>
    <dgm:pt modelId="{4D5C5F47-1472-2543-A510-129C04F4A9EB}" type="parTrans" cxnId="{FBCFBEB5-1681-214D-ABCD-D83D852D3D9C}">
      <dgm:prSet/>
      <dgm:spPr/>
      <dgm:t>
        <a:bodyPr/>
        <a:lstStyle/>
        <a:p>
          <a:endParaRPr lang="es-ES"/>
        </a:p>
      </dgm:t>
    </dgm:pt>
    <dgm:pt modelId="{D8FDBF18-93F7-6F4E-8C22-03FC97AE5CA6}" type="sibTrans" cxnId="{FBCFBEB5-1681-214D-ABCD-D83D852D3D9C}">
      <dgm:prSet/>
      <dgm:spPr/>
      <dgm:t>
        <a:bodyPr/>
        <a:lstStyle/>
        <a:p>
          <a:endParaRPr lang="es-ES"/>
        </a:p>
      </dgm:t>
    </dgm:pt>
    <dgm:pt modelId="{9E0DFD6E-5EA5-5D46-954B-A33BB4935B18}">
      <dgm:prSet/>
      <dgm:spPr/>
      <dgm:t>
        <a:bodyPr/>
        <a:lstStyle/>
        <a:p>
          <a:r>
            <a:rPr lang="es-ES" dirty="0"/>
            <a:t>Organizaciones Solidaridad Sin Fronteras y Cruz Verde Internacional piden que se declare una alerta de emergencia sanitaria</a:t>
          </a:r>
        </a:p>
      </dgm:t>
    </dgm:pt>
    <dgm:pt modelId="{21E95081-243A-BD4B-BFB6-6EC5F9B77B09}" type="parTrans" cxnId="{CB584A9C-4794-424C-8E6B-A90C7A1E211C}">
      <dgm:prSet/>
      <dgm:spPr/>
      <dgm:t>
        <a:bodyPr/>
        <a:lstStyle/>
        <a:p>
          <a:endParaRPr lang="es-ES"/>
        </a:p>
      </dgm:t>
    </dgm:pt>
    <dgm:pt modelId="{CD00A973-87DA-294A-92C2-1FB592F1E29A}" type="sibTrans" cxnId="{CB584A9C-4794-424C-8E6B-A90C7A1E211C}">
      <dgm:prSet/>
      <dgm:spPr/>
      <dgm:t>
        <a:bodyPr/>
        <a:lstStyle/>
        <a:p>
          <a:endParaRPr lang="es-ES"/>
        </a:p>
      </dgm:t>
    </dgm:pt>
    <dgm:pt modelId="{935668DF-2069-BF47-A1E8-E506A8EC1E82}">
      <dgm:prSet/>
      <dgm:spPr/>
      <dgm:t>
        <a:bodyPr/>
        <a:lstStyle/>
        <a:p>
          <a:r>
            <a:rPr lang="es-ES" dirty="0"/>
            <a:t>14 provincias, 93 municipios con casos de </a:t>
          </a:r>
          <a:r>
            <a:rPr lang="es-ES" dirty="0" err="1"/>
            <a:t>Chikungunya</a:t>
          </a:r>
          <a:r>
            <a:rPr lang="es-ES" dirty="0"/>
            <a:t>, La Habana, Matanzas y Ciego de Ávila entre las más afectadas</a:t>
          </a:r>
        </a:p>
      </dgm:t>
    </dgm:pt>
    <dgm:pt modelId="{A08F53F7-FD57-784B-A61A-8073326F437D}" type="parTrans" cxnId="{ABE1646E-0560-4A40-80BC-231FE9D62E95}">
      <dgm:prSet/>
      <dgm:spPr/>
      <dgm:t>
        <a:bodyPr/>
        <a:lstStyle/>
        <a:p>
          <a:endParaRPr lang="es-ES"/>
        </a:p>
      </dgm:t>
    </dgm:pt>
    <dgm:pt modelId="{92AF6195-8C12-8E45-B944-D6BF4C5E6F00}" type="sibTrans" cxnId="{ABE1646E-0560-4A40-80BC-231FE9D62E95}">
      <dgm:prSet/>
      <dgm:spPr/>
      <dgm:t>
        <a:bodyPr/>
        <a:lstStyle/>
        <a:p>
          <a:endParaRPr lang="es-ES"/>
        </a:p>
      </dgm:t>
    </dgm:pt>
    <dgm:pt modelId="{23631422-13D2-DC4D-8531-215BA5E2F1FD}" type="pres">
      <dgm:prSet presAssocID="{E1C67587-D132-DA44-AA8B-D21DA0952C20}" presName="linear" presStyleCnt="0">
        <dgm:presLayoutVars>
          <dgm:animLvl val="lvl"/>
          <dgm:resizeHandles val="exact"/>
        </dgm:presLayoutVars>
      </dgm:prSet>
      <dgm:spPr/>
    </dgm:pt>
    <dgm:pt modelId="{68C1BA95-CAC8-9145-8384-9928918E4DE0}" type="pres">
      <dgm:prSet presAssocID="{512B5A34-BA6B-0247-BABD-498BB8457228}" presName="parentText" presStyleLbl="node1" presStyleIdx="0" presStyleCnt="3">
        <dgm:presLayoutVars>
          <dgm:chMax val="0"/>
          <dgm:bulletEnabled val="1"/>
        </dgm:presLayoutVars>
      </dgm:prSet>
      <dgm:spPr/>
    </dgm:pt>
    <dgm:pt modelId="{BC8A8BFE-7BDB-5749-9064-B322C079B95A}" type="pres">
      <dgm:prSet presAssocID="{D8FDBF18-93F7-6F4E-8C22-03FC97AE5CA6}" presName="spacer" presStyleCnt="0"/>
      <dgm:spPr/>
    </dgm:pt>
    <dgm:pt modelId="{1682B72B-8BBE-214A-A58D-449D22B1CB19}" type="pres">
      <dgm:prSet presAssocID="{935668DF-2069-BF47-A1E8-E506A8EC1E82}" presName="parentText" presStyleLbl="node1" presStyleIdx="1" presStyleCnt="3">
        <dgm:presLayoutVars>
          <dgm:chMax val="0"/>
          <dgm:bulletEnabled val="1"/>
        </dgm:presLayoutVars>
      </dgm:prSet>
      <dgm:spPr/>
    </dgm:pt>
    <dgm:pt modelId="{3EAC7478-3545-DA48-B932-A043172B9C15}" type="pres">
      <dgm:prSet presAssocID="{92AF6195-8C12-8E45-B944-D6BF4C5E6F00}" presName="spacer" presStyleCnt="0"/>
      <dgm:spPr/>
    </dgm:pt>
    <dgm:pt modelId="{2787EFF1-F4D6-FC41-9A5C-3E216875D178}" type="pres">
      <dgm:prSet presAssocID="{9E0DFD6E-5EA5-5D46-954B-A33BB4935B18}" presName="parentText" presStyleLbl="node1" presStyleIdx="2" presStyleCnt="3">
        <dgm:presLayoutVars>
          <dgm:chMax val="0"/>
          <dgm:bulletEnabled val="1"/>
        </dgm:presLayoutVars>
      </dgm:prSet>
      <dgm:spPr/>
    </dgm:pt>
  </dgm:ptLst>
  <dgm:cxnLst>
    <dgm:cxn modelId="{86A5F903-FC47-7847-8FD6-049383356E12}" type="presOf" srcId="{9E0DFD6E-5EA5-5D46-954B-A33BB4935B18}" destId="{2787EFF1-F4D6-FC41-9A5C-3E216875D178}" srcOrd="0" destOrd="0" presId="urn:microsoft.com/office/officeart/2005/8/layout/vList2"/>
    <dgm:cxn modelId="{CC505738-7BFB-F743-AD75-BF755D2B6FD0}" type="presOf" srcId="{512B5A34-BA6B-0247-BABD-498BB8457228}" destId="{68C1BA95-CAC8-9145-8384-9928918E4DE0}" srcOrd="0" destOrd="0" presId="urn:microsoft.com/office/officeart/2005/8/layout/vList2"/>
    <dgm:cxn modelId="{9E4AC84B-B229-7645-BD15-31721E8693C6}" type="presOf" srcId="{935668DF-2069-BF47-A1E8-E506A8EC1E82}" destId="{1682B72B-8BBE-214A-A58D-449D22B1CB19}" srcOrd="0" destOrd="0" presId="urn:microsoft.com/office/officeart/2005/8/layout/vList2"/>
    <dgm:cxn modelId="{CAB00F4E-6C70-C043-9059-DE13C48DCE0A}" type="presOf" srcId="{E1C67587-D132-DA44-AA8B-D21DA0952C20}" destId="{23631422-13D2-DC4D-8531-215BA5E2F1FD}" srcOrd="0" destOrd="0" presId="urn:microsoft.com/office/officeart/2005/8/layout/vList2"/>
    <dgm:cxn modelId="{ABE1646E-0560-4A40-80BC-231FE9D62E95}" srcId="{E1C67587-D132-DA44-AA8B-D21DA0952C20}" destId="{935668DF-2069-BF47-A1E8-E506A8EC1E82}" srcOrd="1" destOrd="0" parTransId="{A08F53F7-FD57-784B-A61A-8073326F437D}" sibTransId="{92AF6195-8C12-8E45-B944-D6BF4C5E6F00}"/>
    <dgm:cxn modelId="{CB584A9C-4794-424C-8E6B-A90C7A1E211C}" srcId="{E1C67587-D132-DA44-AA8B-D21DA0952C20}" destId="{9E0DFD6E-5EA5-5D46-954B-A33BB4935B18}" srcOrd="2" destOrd="0" parTransId="{21E95081-243A-BD4B-BFB6-6EC5F9B77B09}" sibTransId="{CD00A973-87DA-294A-92C2-1FB592F1E29A}"/>
    <dgm:cxn modelId="{FBCFBEB5-1681-214D-ABCD-D83D852D3D9C}" srcId="{E1C67587-D132-DA44-AA8B-D21DA0952C20}" destId="{512B5A34-BA6B-0247-BABD-498BB8457228}" srcOrd="0" destOrd="0" parTransId="{4D5C5F47-1472-2543-A510-129C04F4A9EB}" sibTransId="{D8FDBF18-93F7-6F4E-8C22-03FC97AE5CA6}"/>
    <dgm:cxn modelId="{B2C53BB0-E71C-0049-83B2-3824AB09EE23}" type="presParOf" srcId="{23631422-13D2-DC4D-8531-215BA5E2F1FD}" destId="{68C1BA95-CAC8-9145-8384-9928918E4DE0}" srcOrd="0" destOrd="0" presId="urn:microsoft.com/office/officeart/2005/8/layout/vList2"/>
    <dgm:cxn modelId="{77297ECE-05EA-0646-AEE2-4FF611D89DBB}" type="presParOf" srcId="{23631422-13D2-DC4D-8531-215BA5E2F1FD}" destId="{BC8A8BFE-7BDB-5749-9064-B322C079B95A}" srcOrd="1" destOrd="0" presId="urn:microsoft.com/office/officeart/2005/8/layout/vList2"/>
    <dgm:cxn modelId="{23B75AFC-6DCE-3F42-A2D9-17207CBC41E6}" type="presParOf" srcId="{23631422-13D2-DC4D-8531-215BA5E2F1FD}" destId="{1682B72B-8BBE-214A-A58D-449D22B1CB19}" srcOrd="2" destOrd="0" presId="urn:microsoft.com/office/officeart/2005/8/layout/vList2"/>
    <dgm:cxn modelId="{3AAAB3ED-6C31-6E43-B85F-0FF126FCB90C}" type="presParOf" srcId="{23631422-13D2-DC4D-8531-215BA5E2F1FD}" destId="{3EAC7478-3545-DA48-B932-A043172B9C15}" srcOrd="3" destOrd="0" presId="urn:microsoft.com/office/officeart/2005/8/layout/vList2"/>
    <dgm:cxn modelId="{5AEF8F62-E37F-7A40-B98A-ED25E841D7D6}" type="presParOf" srcId="{23631422-13D2-DC4D-8531-215BA5E2F1FD}" destId="{2787EFF1-F4D6-FC41-9A5C-3E216875D17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D0BB4-9932-3D4F-9D74-BB5B1B87A24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6706707C-FAF7-904B-9BD7-F6F01E775CCD}">
      <dgm:prSet/>
      <dgm:spPr/>
      <dgm:t>
        <a:bodyPr/>
        <a:lstStyle/>
        <a:p>
          <a:r>
            <a:rPr lang="es-ES" b="1" dirty="0"/>
            <a:t>Crisis económica: Capacidad del gobierno para fumigar, limpiar la basura en las carreteras y reparar las tuberías con fugas</a:t>
          </a:r>
        </a:p>
      </dgm:t>
    </dgm:pt>
    <dgm:pt modelId="{4FE46851-36D2-B444-9437-B1D289E1E375}" type="parTrans" cxnId="{A7F1A13A-5E6A-F949-AC88-11D87BD827F4}">
      <dgm:prSet/>
      <dgm:spPr/>
      <dgm:t>
        <a:bodyPr/>
        <a:lstStyle/>
        <a:p>
          <a:endParaRPr lang="es-ES" b="1"/>
        </a:p>
      </dgm:t>
    </dgm:pt>
    <dgm:pt modelId="{DAB4DC7B-75A8-304F-B96B-2E430EF8D403}" type="sibTrans" cxnId="{A7F1A13A-5E6A-F949-AC88-11D87BD827F4}">
      <dgm:prSet/>
      <dgm:spPr/>
      <dgm:t>
        <a:bodyPr/>
        <a:lstStyle/>
        <a:p>
          <a:endParaRPr lang="es-ES" b="1"/>
        </a:p>
      </dgm:t>
    </dgm:pt>
    <dgm:pt modelId="{CEE37038-9801-1C43-9C03-056EF637DDE1}">
      <dgm:prSet/>
      <dgm:spPr/>
      <dgm:t>
        <a:bodyPr/>
        <a:lstStyle/>
        <a:p>
          <a:r>
            <a:rPr lang="es-ES" b="1" dirty="0"/>
            <a:t>Escasez de alimentos, combustible, medicinas, repelente de insectos (dificultad de </a:t>
          </a:r>
          <a:r>
            <a:rPr lang="es-ES" b="1" dirty="0" err="1"/>
            <a:t>funigar</a:t>
          </a:r>
          <a:r>
            <a:rPr lang="es-ES" b="1" dirty="0"/>
            <a:t>)</a:t>
          </a:r>
        </a:p>
      </dgm:t>
    </dgm:pt>
    <dgm:pt modelId="{F4E2A0D3-4A9E-5A42-B6B8-6D7506486692}" type="parTrans" cxnId="{08448253-009E-9D40-ACE8-022A5E48A96D}">
      <dgm:prSet/>
      <dgm:spPr/>
      <dgm:t>
        <a:bodyPr/>
        <a:lstStyle/>
        <a:p>
          <a:endParaRPr lang="es-ES" b="1"/>
        </a:p>
      </dgm:t>
    </dgm:pt>
    <dgm:pt modelId="{20C218DA-7804-9A45-9FE0-F5F95CC4AE37}" type="sibTrans" cxnId="{08448253-009E-9D40-ACE8-022A5E48A96D}">
      <dgm:prSet/>
      <dgm:spPr/>
      <dgm:t>
        <a:bodyPr/>
        <a:lstStyle/>
        <a:p>
          <a:endParaRPr lang="es-ES" b="1"/>
        </a:p>
      </dgm:t>
    </dgm:pt>
    <dgm:pt modelId="{6B57213A-8BC3-4A4C-A942-421C50C55CA8}">
      <dgm:prSet/>
      <dgm:spPr/>
      <dgm:t>
        <a:bodyPr/>
        <a:lstStyle/>
        <a:p>
          <a:r>
            <a:rPr lang="es-ES" b="1" dirty="0"/>
            <a:t>Hospital pediátrico de Cienfuegos muestra una gran cantidad de basura acumulada con objetos que pueden acumular agua (criadero de mosquitos)</a:t>
          </a:r>
        </a:p>
      </dgm:t>
    </dgm:pt>
    <dgm:pt modelId="{F265EAF6-8E00-6343-B49C-70B73CC964DB}" type="parTrans" cxnId="{FB2CF4C6-A261-5E4A-91E6-66F7FDB860E0}">
      <dgm:prSet/>
      <dgm:spPr/>
      <dgm:t>
        <a:bodyPr/>
        <a:lstStyle/>
        <a:p>
          <a:endParaRPr lang="es-ES" b="1"/>
        </a:p>
      </dgm:t>
    </dgm:pt>
    <dgm:pt modelId="{0CCFD489-A1C0-E946-B6C7-B41DBD30AFB7}" type="sibTrans" cxnId="{FB2CF4C6-A261-5E4A-91E6-66F7FDB860E0}">
      <dgm:prSet/>
      <dgm:spPr/>
      <dgm:t>
        <a:bodyPr/>
        <a:lstStyle/>
        <a:p>
          <a:endParaRPr lang="es-ES" b="1"/>
        </a:p>
      </dgm:t>
    </dgm:pt>
    <dgm:pt modelId="{DC2B051E-BBEE-CB49-B353-1710C8CA140E}">
      <dgm:prSet/>
      <dgm:spPr/>
      <dgm:t>
        <a:bodyPr/>
        <a:lstStyle/>
        <a:p>
          <a:r>
            <a:rPr lang="es-ES" b="1" dirty="0"/>
            <a:t>Frecuentes cortes de electricidad que propician dejar las ventanas y puertas abiertas en condiciones bochornosas</a:t>
          </a:r>
        </a:p>
      </dgm:t>
    </dgm:pt>
    <dgm:pt modelId="{E74AA4FC-0544-9A41-8FCF-4762513D2584}" type="parTrans" cxnId="{51C6DC19-313C-E144-8E7E-F670B3D8BCA3}">
      <dgm:prSet/>
      <dgm:spPr/>
      <dgm:t>
        <a:bodyPr/>
        <a:lstStyle/>
        <a:p>
          <a:endParaRPr lang="es-ES" b="1"/>
        </a:p>
      </dgm:t>
    </dgm:pt>
    <dgm:pt modelId="{B8227A33-CA3A-4142-935D-C1BEC4A98A70}" type="sibTrans" cxnId="{51C6DC19-313C-E144-8E7E-F670B3D8BCA3}">
      <dgm:prSet/>
      <dgm:spPr/>
      <dgm:t>
        <a:bodyPr/>
        <a:lstStyle/>
        <a:p>
          <a:endParaRPr lang="es-ES" b="1"/>
        </a:p>
      </dgm:t>
    </dgm:pt>
    <dgm:pt modelId="{CD0DA532-295C-3545-B2D8-D63564556C35}" type="pres">
      <dgm:prSet presAssocID="{EEDD0BB4-9932-3D4F-9D74-BB5B1B87A245}" presName="linear" presStyleCnt="0">
        <dgm:presLayoutVars>
          <dgm:animLvl val="lvl"/>
          <dgm:resizeHandles val="exact"/>
        </dgm:presLayoutVars>
      </dgm:prSet>
      <dgm:spPr/>
    </dgm:pt>
    <dgm:pt modelId="{62EFCBFF-2C1B-2044-9BF8-0DF4AC3F1BA4}" type="pres">
      <dgm:prSet presAssocID="{6706707C-FAF7-904B-9BD7-F6F01E775CCD}" presName="parentText" presStyleLbl="node1" presStyleIdx="0" presStyleCnt="4">
        <dgm:presLayoutVars>
          <dgm:chMax val="0"/>
          <dgm:bulletEnabled val="1"/>
        </dgm:presLayoutVars>
      </dgm:prSet>
      <dgm:spPr/>
    </dgm:pt>
    <dgm:pt modelId="{402AE1BC-7895-EF40-A078-6F617A088D09}" type="pres">
      <dgm:prSet presAssocID="{DAB4DC7B-75A8-304F-B96B-2E430EF8D403}" presName="spacer" presStyleCnt="0"/>
      <dgm:spPr/>
    </dgm:pt>
    <dgm:pt modelId="{9B86EA5F-0716-CF43-A416-39EA6564DB18}" type="pres">
      <dgm:prSet presAssocID="{CEE37038-9801-1C43-9C03-056EF637DDE1}" presName="parentText" presStyleLbl="node1" presStyleIdx="1" presStyleCnt="4">
        <dgm:presLayoutVars>
          <dgm:chMax val="0"/>
          <dgm:bulletEnabled val="1"/>
        </dgm:presLayoutVars>
      </dgm:prSet>
      <dgm:spPr/>
    </dgm:pt>
    <dgm:pt modelId="{B55D6B0A-DE89-464E-9D0E-90F278B7B2B5}" type="pres">
      <dgm:prSet presAssocID="{20C218DA-7804-9A45-9FE0-F5F95CC4AE37}" presName="spacer" presStyleCnt="0"/>
      <dgm:spPr/>
    </dgm:pt>
    <dgm:pt modelId="{10A2CBA0-D3C9-7844-A0E4-A612308A391B}" type="pres">
      <dgm:prSet presAssocID="{DC2B051E-BBEE-CB49-B353-1710C8CA140E}" presName="parentText" presStyleLbl="node1" presStyleIdx="2" presStyleCnt="4">
        <dgm:presLayoutVars>
          <dgm:chMax val="0"/>
          <dgm:bulletEnabled val="1"/>
        </dgm:presLayoutVars>
      </dgm:prSet>
      <dgm:spPr/>
    </dgm:pt>
    <dgm:pt modelId="{54DDA546-F8EB-884B-BE35-83BC13C8469F}" type="pres">
      <dgm:prSet presAssocID="{B8227A33-CA3A-4142-935D-C1BEC4A98A70}" presName="spacer" presStyleCnt="0"/>
      <dgm:spPr/>
    </dgm:pt>
    <dgm:pt modelId="{C363D392-93F8-7B4E-8B9B-D407FC195758}" type="pres">
      <dgm:prSet presAssocID="{6B57213A-8BC3-4A4C-A942-421C50C55CA8}" presName="parentText" presStyleLbl="node1" presStyleIdx="3" presStyleCnt="4">
        <dgm:presLayoutVars>
          <dgm:chMax val="0"/>
          <dgm:bulletEnabled val="1"/>
        </dgm:presLayoutVars>
      </dgm:prSet>
      <dgm:spPr/>
    </dgm:pt>
  </dgm:ptLst>
  <dgm:cxnLst>
    <dgm:cxn modelId="{E6317F06-51DA-4349-BB51-9DC99397CBB2}" type="presOf" srcId="{6B57213A-8BC3-4A4C-A942-421C50C55CA8}" destId="{C363D392-93F8-7B4E-8B9B-D407FC195758}" srcOrd="0" destOrd="0" presId="urn:microsoft.com/office/officeart/2005/8/layout/vList2"/>
    <dgm:cxn modelId="{51C6DC19-313C-E144-8E7E-F670B3D8BCA3}" srcId="{EEDD0BB4-9932-3D4F-9D74-BB5B1B87A245}" destId="{DC2B051E-BBEE-CB49-B353-1710C8CA140E}" srcOrd="2" destOrd="0" parTransId="{E74AA4FC-0544-9A41-8FCF-4762513D2584}" sibTransId="{B8227A33-CA3A-4142-935D-C1BEC4A98A70}"/>
    <dgm:cxn modelId="{A7F1A13A-5E6A-F949-AC88-11D87BD827F4}" srcId="{EEDD0BB4-9932-3D4F-9D74-BB5B1B87A245}" destId="{6706707C-FAF7-904B-9BD7-F6F01E775CCD}" srcOrd="0" destOrd="0" parTransId="{4FE46851-36D2-B444-9437-B1D289E1E375}" sibTransId="{DAB4DC7B-75A8-304F-B96B-2E430EF8D403}"/>
    <dgm:cxn modelId="{BF79D363-4755-E047-82A3-C2B23941EA9F}" type="presOf" srcId="{DC2B051E-BBEE-CB49-B353-1710C8CA140E}" destId="{10A2CBA0-D3C9-7844-A0E4-A612308A391B}" srcOrd="0" destOrd="0" presId="urn:microsoft.com/office/officeart/2005/8/layout/vList2"/>
    <dgm:cxn modelId="{08448253-009E-9D40-ACE8-022A5E48A96D}" srcId="{EEDD0BB4-9932-3D4F-9D74-BB5B1B87A245}" destId="{CEE37038-9801-1C43-9C03-056EF637DDE1}" srcOrd="1" destOrd="0" parTransId="{F4E2A0D3-4A9E-5A42-B6B8-6D7506486692}" sibTransId="{20C218DA-7804-9A45-9FE0-F5F95CC4AE37}"/>
    <dgm:cxn modelId="{B40ACC7F-DC83-AF47-9D0B-8D418BDD9DF5}" type="presOf" srcId="{EEDD0BB4-9932-3D4F-9D74-BB5B1B87A245}" destId="{CD0DA532-295C-3545-B2D8-D63564556C35}" srcOrd="0" destOrd="0" presId="urn:microsoft.com/office/officeart/2005/8/layout/vList2"/>
    <dgm:cxn modelId="{E4A4EC92-4979-0743-B0BF-40BC198A96ED}" type="presOf" srcId="{CEE37038-9801-1C43-9C03-056EF637DDE1}" destId="{9B86EA5F-0716-CF43-A416-39EA6564DB18}" srcOrd="0" destOrd="0" presId="urn:microsoft.com/office/officeart/2005/8/layout/vList2"/>
    <dgm:cxn modelId="{00D299B7-55E5-D246-8239-AD1E26BBEFEE}" type="presOf" srcId="{6706707C-FAF7-904B-9BD7-F6F01E775CCD}" destId="{62EFCBFF-2C1B-2044-9BF8-0DF4AC3F1BA4}" srcOrd="0" destOrd="0" presId="urn:microsoft.com/office/officeart/2005/8/layout/vList2"/>
    <dgm:cxn modelId="{FB2CF4C6-A261-5E4A-91E6-66F7FDB860E0}" srcId="{EEDD0BB4-9932-3D4F-9D74-BB5B1B87A245}" destId="{6B57213A-8BC3-4A4C-A942-421C50C55CA8}" srcOrd="3" destOrd="0" parTransId="{F265EAF6-8E00-6343-B49C-70B73CC964DB}" sibTransId="{0CCFD489-A1C0-E946-B6C7-B41DBD30AFB7}"/>
    <dgm:cxn modelId="{4BF8D894-98DC-744A-BAB1-7D442D70B998}" type="presParOf" srcId="{CD0DA532-295C-3545-B2D8-D63564556C35}" destId="{62EFCBFF-2C1B-2044-9BF8-0DF4AC3F1BA4}" srcOrd="0" destOrd="0" presId="urn:microsoft.com/office/officeart/2005/8/layout/vList2"/>
    <dgm:cxn modelId="{66FF2B48-678E-9945-9CAC-CE4A35FC0CC6}" type="presParOf" srcId="{CD0DA532-295C-3545-B2D8-D63564556C35}" destId="{402AE1BC-7895-EF40-A078-6F617A088D09}" srcOrd="1" destOrd="0" presId="urn:microsoft.com/office/officeart/2005/8/layout/vList2"/>
    <dgm:cxn modelId="{E6CAE6B2-23CE-B941-93C8-B1F56267E4C4}" type="presParOf" srcId="{CD0DA532-295C-3545-B2D8-D63564556C35}" destId="{9B86EA5F-0716-CF43-A416-39EA6564DB18}" srcOrd="2" destOrd="0" presId="urn:microsoft.com/office/officeart/2005/8/layout/vList2"/>
    <dgm:cxn modelId="{4F3BC1B3-5163-C843-9E23-11F5C9AF7412}" type="presParOf" srcId="{CD0DA532-295C-3545-B2D8-D63564556C35}" destId="{B55D6B0A-DE89-464E-9D0E-90F278B7B2B5}" srcOrd="3" destOrd="0" presId="urn:microsoft.com/office/officeart/2005/8/layout/vList2"/>
    <dgm:cxn modelId="{DF5A81B7-F8A7-0743-BF99-1BB72958C404}" type="presParOf" srcId="{CD0DA532-295C-3545-B2D8-D63564556C35}" destId="{10A2CBA0-D3C9-7844-A0E4-A612308A391B}" srcOrd="4" destOrd="0" presId="urn:microsoft.com/office/officeart/2005/8/layout/vList2"/>
    <dgm:cxn modelId="{0A679182-5365-E64F-A45A-4EA931CD007A}" type="presParOf" srcId="{CD0DA532-295C-3545-B2D8-D63564556C35}" destId="{54DDA546-F8EB-884B-BE35-83BC13C8469F}" srcOrd="5" destOrd="0" presId="urn:microsoft.com/office/officeart/2005/8/layout/vList2"/>
    <dgm:cxn modelId="{B3695863-5E0C-934B-BFBF-E825A2DAEE00}" type="presParOf" srcId="{CD0DA532-295C-3545-B2D8-D63564556C35}" destId="{C363D392-93F8-7B4E-8B9B-D407FC1957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36D704-4A66-2044-B819-FCD5E24FBB7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EEC0D072-E702-604F-89D3-F0CB906BCCF4}">
      <dgm:prSet/>
      <dgm:spPr/>
      <dgm:t>
        <a:bodyPr/>
        <a:lstStyle/>
        <a:p>
          <a:r>
            <a:rPr lang="es-ES" b="1" dirty="0"/>
            <a:t>Marejadas ciclónicas, los fuertes vientos y las inundaciones repentinas que dejó el huracán Melissa a su paso por el oriente de Cuba</a:t>
          </a:r>
        </a:p>
      </dgm:t>
    </dgm:pt>
    <dgm:pt modelId="{D1B68E8F-2E2F-BD42-A7DF-78C53F9DD309}" type="parTrans" cxnId="{B703176E-2904-3143-8D2C-25652D4F865A}">
      <dgm:prSet/>
      <dgm:spPr/>
      <dgm:t>
        <a:bodyPr/>
        <a:lstStyle/>
        <a:p>
          <a:endParaRPr lang="es-ES" b="1"/>
        </a:p>
      </dgm:t>
    </dgm:pt>
    <dgm:pt modelId="{E6182CCB-FC46-B741-B6C4-856D92DE92BD}" type="sibTrans" cxnId="{B703176E-2904-3143-8D2C-25652D4F865A}">
      <dgm:prSet/>
      <dgm:spPr/>
      <dgm:t>
        <a:bodyPr/>
        <a:lstStyle/>
        <a:p>
          <a:endParaRPr lang="es-ES" b="1"/>
        </a:p>
      </dgm:t>
    </dgm:pt>
    <dgm:pt modelId="{010A7F42-87F3-9048-9504-387444EA1C12}">
      <dgm:prSet/>
      <dgm:spPr/>
      <dgm:t>
        <a:bodyPr/>
        <a:lstStyle/>
        <a:p>
          <a:r>
            <a:rPr lang="es-ES" b="1" dirty="0"/>
            <a:t>Los postes de luz caídos agravarán la ya precaria situación, de una isla que pasa gran parte de los días del año sufriendo apagones.</a:t>
          </a:r>
        </a:p>
      </dgm:t>
    </dgm:pt>
    <dgm:pt modelId="{5985E96E-2830-9841-9DA9-0B340C3008E4}" type="parTrans" cxnId="{5490243C-6CCA-FF4A-9DFA-1EFCA1506A47}">
      <dgm:prSet/>
      <dgm:spPr/>
      <dgm:t>
        <a:bodyPr/>
        <a:lstStyle/>
        <a:p>
          <a:endParaRPr lang="es-ES" b="1"/>
        </a:p>
      </dgm:t>
    </dgm:pt>
    <dgm:pt modelId="{FF5D4B4F-7997-9A42-ADB6-FBAEB2F5F6B2}" type="sibTrans" cxnId="{5490243C-6CCA-FF4A-9DFA-1EFCA1506A47}">
      <dgm:prSet/>
      <dgm:spPr/>
      <dgm:t>
        <a:bodyPr/>
        <a:lstStyle/>
        <a:p>
          <a:endParaRPr lang="es-ES" b="1"/>
        </a:p>
      </dgm:t>
    </dgm:pt>
    <dgm:pt modelId="{CE7E5088-4C6B-FD43-9958-743099489839}">
      <dgm:prSet/>
      <dgm:spPr/>
      <dgm:t>
        <a:bodyPr/>
        <a:lstStyle/>
        <a:p>
          <a:r>
            <a:rPr lang="es-ES" b="1" i="0"/>
            <a:t>642 centros de salud afectados  por desastres</a:t>
          </a:r>
          <a:endParaRPr lang="es-ES" b="1" dirty="0"/>
        </a:p>
      </dgm:t>
    </dgm:pt>
    <dgm:pt modelId="{4BA5739F-75A8-5940-9D63-017F3554A5F4}" type="parTrans" cxnId="{5E37DE31-C5A0-5C43-A2EB-4687BF61A3F6}">
      <dgm:prSet/>
      <dgm:spPr/>
      <dgm:t>
        <a:bodyPr/>
        <a:lstStyle/>
        <a:p>
          <a:endParaRPr lang="es-ES" b="1"/>
        </a:p>
      </dgm:t>
    </dgm:pt>
    <dgm:pt modelId="{1D6EFCC5-9BE7-6E4F-AF1B-91FCCD12742A}" type="sibTrans" cxnId="{5E37DE31-C5A0-5C43-A2EB-4687BF61A3F6}">
      <dgm:prSet/>
      <dgm:spPr/>
      <dgm:t>
        <a:bodyPr/>
        <a:lstStyle/>
        <a:p>
          <a:endParaRPr lang="es-ES" b="1"/>
        </a:p>
      </dgm:t>
    </dgm:pt>
    <dgm:pt modelId="{5B8F3E1D-8F9E-44D4-910C-CAA0D4F5F6A7}">
      <dgm:prSet/>
      <dgm:spPr/>
      <dgm:t>
        <a:bodyPr/>
        <a:lstStyle/>
        <a:p>
          <a:r>
            <a:rPr lang="es-ES" b="1" dirty="0"/>
            <a:t>El huracán Melissa impactó Cuba entre el 28 y el 29 de octubre de 2025, entrando por Santiago de Cuba en la madrugada del 29 y saliendo al mar por Holguín ese mismo día. Fue uno de los ciclones más intensos en tocar la isla en décadas</a:t>
          </a:r>
        </a:p>
      </dgm:t>
    </dgm:pt>
    <dgm:pt modelId="{51363BDC-E7D0-4802-A142-DA6FD72BBC63}" type="parTrans" cxnId="{723A6DC1-72FB-48D5-A1E5-A0BF389DEB96}">
      <dgm:prSet/>
      <dgm:spPr/>
      <dgm:t>
        <a:bodyPr/>
        <a:lstStyle/>
        <a:p>
          <a:endParaRPr lang="es-PE" b="1"/>
        </a:p>
      </dgm:t>
    </dgm:pt>
    <dgm:pt modelId="{C3173FED-0669-4560-8640-6C16D409DF82}" type="sibTrans" cxnId="{723A6DC1-72FB-48D5-A1E5-A0BF389DEB96}">
      <dgm:prSet/>
      <dgm:spPr/>
      <dgm:t>
        <a:bodyPr/>
        <a:lstStyle/>
        <a:p>
          <a:endParaRPr lang="es-PE" b="1"/>
        </a:p>
      </dgm:t>
    </dgm:pt>
    <dgm:pt modelId="{8C4A4AAF-AC67-2944-8EFE-BB0438706EBE}" type="pres">
      <dgm:prSet presAssocID="{4136D704-4A66-2044-B819-FCD5E24FBB74}" presName="linear" presStyleCnt="0">
        <dgm:presLayoutVars>
          <dgm:animLvl val="lvl"/>
          <dgm:resizeHandles val="exact"/>
        </dgm:presLayoutVars>
      </dgm:prSet>
      <dgm:spPr/>
    </dgm:pt>
    <dgm:pt modelId="{A243CDD8-39AE-0945-9D5C-A8A82CB37690}" type="pres">
      <dgm:prSet presAssocID="{EEC0D072-E702-604F-89D3-F0CB906BCCF4}" presName="parentText" presStyleLbl="node1" presStyleIdx="0" presStyleCnt="4">
        <dgm:presLayoutVars>
          <dgm:chMax val="0"/>
          <dgm:bulletEnabled val="1"/>
        </dgm:presLayoutVars>
      </dgm:prSet>
      <dgm:spPr/>
    </dgm:pt>
    <dgm:pt modelId="{ECE4AD9C-13EA-1242-ADA7-EC6A94B413A1}" type="pres">
      <dgm:prSet presAssocID="{E6182CCB-FC46-B741-B6C4-856D92DE92BD}" presName="spacer" presStyleCnt="0"/>
      <dgm:spPr/>
    </dgm:pt>
    <dgm:pt modelId="{9B03CE7C-670F-144F-B30B-44D6B2659046}" type="pres">
      <dgm:prSet presAssocID="{CE7E5088-4C6B-FD43-9958-743099489839}" presName="parentText" presStyleLbl="node1" presStyleIdx="1" presStyleCnt="4">
        <dgm:presLayoutVars>
          <dgm:chMax val="0"/>
          <dgm:bulletEnabled val="1"/>
        </dgm:presLayoutVars>
      </dgm:prSet>
      <dgm:spPr/>
    </dgm:pt>
    <dgm:pt modelId="{5B54F14E-E662-8F4A-A56E-224EC3BBFBEC}" type="pres">
      <dgm:prSet presAssocID="{1D6EFCC5-9BE7-6E4F-AF1B-91FCCD12742A}" presName="spacer" presStyleCnt="0"/>
      <dgm:spPr/>
    </dgm:pt>
    <dgm:pt modelId="{7CCBF35C-2540-2A4A-B811-756A0524E471}" type="pres">
      <dgm:prSet presAssocID="{010A7F42-87F3-9048-9504-387444EA1C12}" presName="parentText" presStyleLbl="node1" presStyleIdx="2" presStyleCnt="4">
        <dgm:presLayoutVars>
          <dgm:chMax val="0"/>
          <dgm:bulletEnabled val="1"/>
        </dgm:presLayoutVars>
      </dgm:prSet>
      <dgm:spPr/>
    </dgm:pt>
    <dgm:pt modelId="{13E1FFAB-2506-41B1-B006-32C6C86F1468}" type="pres">
      <dgm:prSet presAssocID="{FF5D4B4F-7997-9A42-ADB6-FBAEB2F5F6B2}" presName="spacer" presStyleCnt="0"/>
      <dgm:spPr/>
    </dgm:pt>
    <dgm:pt modelId="{D61D2C84-2DD5-4370-9B56-DA280530D990}" type="pres">
      <dgm:prSet presAssocID="{5B8F3E1D-8F9E-44D4-910C-CAA0D4F5F6A7}" presName="parentText" presStyleLbl="node1" presStyleIdx="3" presStyleCnt="4">
        <dgm:presLayoutVars>
          <dgm:chMax val="0"/>
          <dgm:bulletEnabled val="1"/>
        </dgm:presLayoutVars>
      </dgm:prSet>
      <dgm:spPr/>
    </dgm:pt>
  </dgm:ptLst>
  <dgm:cxnLst>
    <dgm:cxn modelId="{5E37DE31-C5A0-5C43-A2EB-4687BF61A3F6}" srcId="{4136D704-4A66-2044-B819-FCD5E24FBB74}" destId="{CE7E5088-4C6B-FD43-9958-743099489839}" srcOrd="1" destOrd="0" parTransId="{4BA5739F-75A8-5940-9D63-017F3554A5F4}" sibTransId="{1D6EFCC5-9BE7-6E4F-AF1B-91FCCD12742A}"/>
    <dgm:cxn modelId="{5490243C-6CCA-FF4A-9DFA-1EFCA1506A47}" srcId="{4136D704-4A66-2044-B819-FCD5E24FBB74}" destId="{010A7F42-87F3-9048-9504-387444EA1C12}" srcOrd="2" destOrd="0" parTransId="{5985E96E-2830-9841-9DA9-0B340C3008E4}" sibTransId="{FF5D4B4F-7997-9A42-ADB6-FBAEB2F5F6B2}"/>
    <dgm:cxn modelId="{B703176E-2904-3143-8D2C-25652D4F865A}" srcId="{4136D704-4A66-2044-B819-FCD5E24FBB74}" destId="{EEC0D072-E702-604F-89D3-F0CB906BCCF4}" srcOrd="0" destOrd="0" parTransId="{D1B68E8F-2E2F-BD42-A7DF-78C53F9DD309}" sibTransId="{E6182CCB-FC46-B741-B6C4-856D92DE92BD}"/>
    <dgm:cxn modelId="{6C25AE8D-C49C-C040-9695-E1BD5201AA73}" type="presOf" srcId="{010A7F42-87F3-9048-9504-387444EA1C12}" destId="{7CCBF35C-2540-2A4A-B811-756A0524E471}" srcOrd="0" destOrd="0" presId="urn:microsoft.com/office/officeart/2005/8/layout/vList2"/>
    <dgm:cxn modelId="{5FF73994-35A7-A943-B761-B49B92501D50}" type="presOf" srcId="{EEC0D072-E702-604F-89D3-F0CB906BCCF4}" destId="{A243CDD8-39AE-0945-9D5C-A8A82CB37690}" srcOrd="0" destOrd="0" presId="urn:microsoft.com/office/officeart/2005/8/layout/vList2"/>
    <dgm:cxn modelId="{723A6DC1-72FB-48D5-A1E5-A0BF389DEB96}" srcId="{4136D704-4A66-2044-B819-FCD5E24FBB74}" destId="{5B8F3E1D-8F9E-44D4-910C-CAA0D4F5F6A7}" srcOrd="3" destOrd="0" parTransId="{51363BDC-E7D0-4802-A142-DA6FD72BBC63}" sibTransId="{C3173FED-0669-4560-8640-6C16D409DF82}"/>
    <dgm:cxn modelId="{764E29C6-7173-4694-9EED-8EAA6903555A}" type="presOf" srcId="{5B8F3E1D-8F9E-44D4-910C-CAA0D4F5F6A7}" destId="{D61D2C84-2DD5-4370-9B56-DA280530D990}" srcOrd="0" destOrd="0" presId="urn:microsoft.com/office/officeart/2005/8/layout/vList2"/>
    <dgm:cxn modelId="{9CD2DBE0-57F4-104E-8153-D8FB7F8DE257}" type="presOf" srcId="{CE7E5088-4C6B-FD43-9958-743099489839}" destId="{9B03CE7C-670F-144F-B30B-44D6B2659046}" srcOrd="0" destOrd="0" presId="urn:microsoft.com/office/officeart/2005/8/layout/vList2"/>
    <dgm:cxn modelId="{82BF98F8-96FC-B047-894A-F21AF9EBACAF}" type="presOf" srcId="{4136D704-4A66-2044-B819-FCD5E24FBB74}" destId="{8C4A4AAF-AC67-2944-8EFE-BB0438706EBE}" srcOrd="0" destOrd="0" presId="urn:microsoft.com/office/officeart/2005/8/layout/vList2"/>
    <dgm:cxn modelId="{9F92E324-31FD-314F-9F66-DBF11F798778}" type="presParOf" srcId="{8C4A4AAF-AC67-2944-8EFE-BB0438706EBE}" destId="{A243CDD8-39AE-0945-9D5C-A8A82CB37690}" srcOrd="0" destOrd="0" presId="urn:microsoft.com/office/officeart/2005/8/layout/vList2"/>
    <dgm:cxn modelId="{7BDACD76-617A-C54D-BF87-62C781D10D33}" type="presParOf" srcId="{8C4A4AAF-AC67-2944-8EFE-BB0438706EBE}" destId="{ECE4AD9C-13EA-1242-ADA7-EC6A94B413A1}" srcOrd="1" destOrd="0" presId="urn:microsoft.com/office/officeart/2005/8/layout/vList2"/>
    <dgm:cxn modelId="{3D3B169A-6BA2-9649-928C-04732AA489AD}" type="presParOf" srcId="{8C4A4AAF-AC67-2944-8EFE-BB0438706EBE}" destId="{9B03CE7C-670F-144F-B30B-44D6B2659046}" srcOrd="2" destOrd="0" presId="urn:microsoft.com/office/officeart/2005/8/layout/vList2"/>
    <dgm:cxn modelId="{E0869744-3498-8143-A7E6-1F899549D620}" type="presParOf" srcId="{8C4A4AAF-AC67-2944-8EFE-BB0438706EBE}" destId="{5B54F14E-E662-8F4A-A56E-224EC3BBFBEC}" srcOrd="3" destOrd="0" presId="urn:microsoft.com/office/officeart/2005/8/layout/vList2"/>
    <dgm:cxn modelId="{A6C55FFD-58DD-994C-915C-2245B071BFA2}" type="presParOf" srcId="{8C4A4AAF-AC67-2944-8EFE-BB0438706EBE}" destId="{7CCBF35C-2540-2A4A-B811-756A0524E471}" srcOrd="4" destOrd="0" presId="urn:microsoft.com/office/officeart/2005/8/layout/vList2"/>
    <dgm:cxn modelId="{92C8FEF9-A231-4EFF-A398-79C8E6CCFAE5}" type="presParOf" srcId="{8C4A4AAF-AC67-2944-8EFE-BB0438706EBE}" destId="{13E1FFAB-2506-41B1-B006-32C6C86F1468}" srcOrd="5" destOrd="0" presId="urn:microsoft.com/office/officeart/2005/8/layout/vList2"/>
    <dgm:cxn modelId="{57416D78-EE5C-4769-B691-E921CA075DD5}" type="presParOf" srcId="{8C4A4AAF-AC67-2944-8EFE-BB0438706EBE}" destId="{D61D2C84-2DD5-4370-9B56-DA280530D9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F47E8-DC14-6C42-AF33-3A96552EEBE4}">
      <dsp:nvSpPr>
        <dsp:cNvPr id="0" name=""/>
        <dsp:cNvSpPr/>
      </dsp:nvSpPr>
      <dsp:spPr>
        <a:xfrm>
          <a:off x="0" y="379872"/>
          <a:ext cx="4332354" cy="4668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Chikungunya </a:t>
          </a:r>
        </a:p>
      </dsp:txBody>
      <dsp:txXfrm>
        <a:off x="22789" y="402661"/>
        <a:ext cx="4286776" cy="421252"/>
      </dsp:txXfrm>
    </dsp:sp>
    <dsp:sp modelId="{CAB1A1DE-7F72-F042-AB03-E70E2EB47C09}">
      <dsp:nvSpPr>
        <dsp:cNvPr id="0" name=""/>
        <dsp:cNvSpPr/>
      </dsp:nvSpPr>
      <dsp:spPr>
        <a:xfrm>
          <a:off x="0" y="846702"/>
          <a:ext cx="4332354" cy="110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5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 sz="1500" kern="1200" dirty="0"/>
            <a:t>La OPS reportó un promedio de 700 casos diarios en octubre, acumulando más de 20,000 casos en 2025, la incidencia acumulada de 183.43 casos por cada 100,000 habitantes, la mayor en todas las Américas en este año</a:t>
          </a:r>
        </a:p>
      </dsp:txBody>
      <dsp:txXfrm>
        <a:off x="0" y="846702"/>
        <a:ext cx="4332354" cy="1101240"/>
      </dsp:txXfrm>
    </dsp:sp>
    <dsp:sp modelId="{1F64394C-758C-CC45-BB02-7F85C1224119}">
      <dsp:nvSpPr>
        <dsp:cNvPr id="0" name=""/>
        <dsp:cNvSpPr/>
      </dsp:nvSpPr>
      <dsp:spPr>
        <a:xfrm>
          <a:off x="0" y="1947942"/>
          <a:ext cx="4332354" cy="4668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Dengue</a:t>
          </a:r>
        </a:p>
      </dsp:txBody>
      <dsp:txXfrm>
        <a:off x="22789" y="1970731"/>
        <a:ext cx="4286776" cy="421252"/>
      </dsp:txXfrm>
    </dsp:sp>
    <dsp:sp modelId="{6205808F-259D-354C-9769-E23DBB0A8BF7}">
      <dsp:nvSpPr>
        <dsp:cNvPr id="0" name=""/>
        <dsp:cNvSpPr/>
      </dsp:nvSpPr>
      <dsp:spPr>
        <a:xfrm>
          <a:off x="0" y="2414772"/>
          <a:ext cx="4332354"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5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 sz="1500" kern="1200" dirty="0"/>
            <a:t>Entre enero y septiembre de 2025 se notificaron 9,602 casos, diez veces más que el año anterior, con circulación de serotipos 2, 3 y 4, lo que aumenta el riesgo de casos graves</a:t>
          </a:r>
        </a:p>
      </dsp:txBody>
      <dsp:txXfrm>
        <a:off x="0" y="2414772"/>
        <a:ext cx="4332354" cy="904590"/>
      </dsp:txXfrm>
    </dsp:sp>
    <dsp:sp modelId="{7E033B03-A31E-3742-8824-A7940DF97F57}">
      <dsp:nvSpPr>
        <dsp:cNvPr id="0" name=""/>
        <dsp:cNvSpPr/>
      </dsp:nvSpPr>
      <dsp:spPr>
        <a:xfrm>
          <a:off x="0" y="3319362"/>
          <a:ext cx="4332354" cy="466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Oropouche</a:t>
          </a:r>
        </a:p>
      </dsp:txBody>
      <dsp:txXfrm>
        <a:off x="22789" y="3342151"/>
        <a:ext cx="4286776" cy="421252"/>
      </dsp:txXfrm>
    </dsp:sp>
    <dsp:sp modelId="{53B96F0E-CBEC-CB40-9EB2-C0E2061A026D}">
      <dsp:nvSpPr>
        <dsp:cNvPr id="0" name=""/>
        <dsp:cNvSpPr/>
      </dsp:nvSpPr>
      <dsp:spPr>
        <a:xfrm>
          <a:off x="0" y="3786192"/>
          <a:ext cx="4332354"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5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 sz="1500" kern="1200" dirty="0"/>
            <a:t>Cuba lidera la región en incidencia, con más de 29,000 casos entre 2024 y 2025, 36.40 casos por cada 100,000 habitantes, muy por encima de Panamá (14.36) u de Brasil (5.60).</a:t>
          </a:r>
        </a:p>
      </dsp:txBody>
      <dsp:txXfrm>
        <a:off x="0" y="3786192"/>
        <a:ext cx="4332354" cy="904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93FBF-768F-B249-8B04-53824F8FBF49}">
      <dsp:nvSpPr>
        <dsp:cNvPr id="0" name=""/>
        <dsp:cNvSpPr/>
      </dsp:nvSpPr>
      <dsp:spPr>
        <a:xfrm>
          <a:off x="0" y="5200"/>
          <a:ext cx="3633216"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Más de 47.000 casos de Chikungunya</a:t>
          </a:r>
        </a:p>
      </dsp:txBody>
      <dsp:txXfrm>
        <a:off x="33012" y="38212"/>
        <a:ext cx="3567192" cy="610236"/>
      </dsp:txXfrm>
    </dsp:sp>
    <dsp:sp modelId="{F8A65405-69D0-3B47-92B5-80A8B15348AD}">
      <dsp:nvSpPr>
        <dsp:cNvPr id="0" name=""/>
        <dsp:cNvSpPr/>
      </dsp:nvSpPr>
      <dsp:spPr>
        <a:xfrm>
          <a:off x="0" y="730420"/>
          <a:ext cx="3633216"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kern="1200" dirty="0"/>
            <a:t>20 casos en estado crítico</a:t>
          </a:r>
          <a:endParaRPr lang="es-ES" sz="1700" kern="1200" dirty="0"/>
        </a:p>
      </dsp:txBody>
      <dsp:txXfrm>
        <a:off x="33012" y="763432"/>
        <a:ext cx="3567192" cy="610236"/>
      </dsp:txXfrm>
    </dsp:sp>
    <dsp:sp modelId="{E957A9ED-3AFC-C344-9774-C2E2713782AD}">
      <dsp:nvSpPr>
        <dsp:cNvPr id="0" name=""/>
        <dsp:cNvSpPr/>
      </dsp:nvSpPr>
      <dsp:spPr>
        <a:xfrm>
          <a:off x="0" y="1455640"/>
          <a:ext cx="3633216"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El doble de la casos de la semana anterior</a:t>
          </a:r>
        </a:p>
      </dsp:txBody>
      <dsp:txXfrm>
        <a:off x="33012" y="1488652"/>
        <a:ext cx="3567192" cy="610236"/>
      </dsp:txXfrm>
    </dsp:sp>
    <dsp:sp modelId="{BCB4DBEE-F92F-B442-A424-78D1D0A2EA0D}">
      <dsp:nvSpPr>
        <dsp:cNvPr id="0" name=""/>
        <dsp:cNvSpPr/>
      </dsp:nvSpPr>
      <dsp:spPr>
        <a:xfrm>
          <a:off x="0" y="2180861"/>
          <a:ext cx="3633216"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627 casos nuevos o sospechosos de la enfermedad en un día</a:t>
          </a:r>
        </a:p>
      </dsp:txBody>
      <dsp:txXfrm>
        <a:off x="33012" y="2213873"/>
        <a:ext cx="3567192" cy="610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1BA95-CAC8-9145-8384-9928918E4DE0}">
      <dsp:nvSpPr>
        <dsp:cNvPr id="0" name=""/>
        <dsp:cNvSpPr/>
      </dsp:nvSpPr>
      <dsp:spPr>
        <a:xfrm>
          <a:off x="0" y="516133"/>
          <a:ext cx="4303776" cy="9348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El jueves 20 noviembre, fumigadores inspeccionaron callejones y edificios abarrotados en algunas partes de la capital</a:t>
          </a:r>
        </a:p>
      </dsp:txBody>
      <dsp:txXfrm>
        <a:off x="45635" y="561768"/>
        <a:ext cx="4212506" cy="843560"/>
      </dsp:txXfrm>
    </dsp:sp>
    <dsp:sp modelId="{1682B72B-8BBE-214A-A58D-449D22B1CB19}">
      <dsp:nvSpPr>
        <dsp:cNvPr id="0" name=""/>
        <dsp:cNvSpPr/>
      </dsp:nvSpPr>
      <dsp:spPr>
        <a:xfrm>
          <a:off x="0" y="1499923"/>
          <a:ext cx="4303776" cy="9348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14 provincias, 93 municipios con casos de </a:t>
          </a:r>
          <a:r>
            <a:rPr lang="es-ES" sz="1700" kern="1200" dirty="0" err="1"/>
            <a:t>Chikungunya</a:t>
          </a:r>
          <a:r>
            <a:rPr lang="es-ES" sz="1700" kern="1200" dirty="0"/>
            <a:t>, La Habana, Matanzas y Ciego de Ávila entre las más afectadas</a:t>
          </a:r>
        </a:p>
      </dsp:txBody>
      <dsp:txXfrm>
        <a:off x="45635" y="1545558"/>
        <a:ext cx="4212506" cy="843560"/>
      </dsp:txXfrm>
    </dsp:sp>
    <dsp:sp modelId="{2787EFF1-F4D6-FC41-9A5C-3E216875D178}">
      <dsp:nvSpPr>
        <dsp:cNvPr id="0" name=""/>
        <dsp:cNvSpPr/>
      </dsp:nvSpPr>
      <dsp:spPr>
        <a:xfrm>
          <a:off x="0" y="2483713"/>
          <a:ext cx="4303776" cy="934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Organizaciones Solidaridad Sin Fronteras y Cruz Verde Internacional piden que se declare una alerta de emergencia sanitaria</a:t>
          </a:r>
        </a:p>
      </dsp:txBody>
      <dsp:txXfrm>
        <a:off x="45635" y="2529348"/>
        <a:ext cx="4212506" cy="843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FCBFF-2C1B-2044-9BF8-0DF4AC3F1BA4}">
      <dsp:nvSpPr>
        <dsp:cNvPr id="0" name=""/>
        <dsp:cNvSpPr/>
      </dsp:nvSpPr>
      <dsp:spPr>
        <a:xfrm>
          <a:off x="0" y="83679"/>
          <a:ext cx="4108704" cy="105683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t>Crisis económica: Capacidad del gobierno para fumigar, limpiar la basura en las carreteras y reparar las tuberías con fugas</a:t>
          </a:r>
        </a:p>
      </dsp:txBody>
      <dsp:txXfrm>
        <a:off x="51591" y="135270"/>
        <a:ext cx="4005522" cy="953657"/>
      </dsp:txXfrm>
    </dsp:sp>
    <dsp:sp modelId="{9B86EA5F-0716-CF43-A416-39EA6564DB18}">
      <dsp:nvSpPr>
        <dsp:cNvPr id="0" name=""/>
        <dsp:cNvSpPr/>
      </dsp:nvSpPr>
      <dsp:spPr>
        <a:xfrm>
          <a:off x="0" y="1183718"/>
          <a:ext cx="4108704" cy="1056839"/>
        </a:xfrm>
        <a:prstGeom prst="roundRect">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t>Escasez de alimentos, combustible, medicinas, repelente de insectos (dificultad de </a:t>
          </a:r>
          <a:r>
            <a:rPr lang="es-ES" sz="1500" b="1" kern="1200" dirty="0" err="1"/>
            <a:t>funigar</a:t>
          </a:r>
          <a:r>
            <a:rPr lang="es-ES" sz="1500" b="1" kern="1200" dirty="0"/>
            <a:t>)</a:t>
          </a:r>
        </a:p>
      </dsp:txBody>
      <dsp:txXfrm>
        <a:off x="51591" y="1235309"/>
        <a:ext cx="4005522" cy="953657"/>
      </dsp:txXfrm>
    </dsp:sp>
    <dsp:sp modelId="{10A2CBA0-D3C9-7844-A0E4-A612308A391B}">
      <dsp:nvSpPr>
        <dsp:cNvPr id="0" name=""/>
        <dsp:cNvSpPr/>
      </dsp:nvSpPr>
      <dsp:spPr>
        <a:xfrm>
          <a:off x="0" y="2283757"/>
          <a:ext cx="4108704" cy="1056839"/>
        </a:xfrm>
        <a:prstGeom prst="roundRect">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t>Frecuentes cortes de electricidad que propician dejar las ventanas y puertas abiertas en condiciones bochornosas</a:t>
          </a:r>
        </a:p>
      </dsp:txBody>
      <dsp:txXfrm>
        <a:off x="51591" y="2335348"/>
        <a:ext cx="4005522" cy="953657"/>
      </dsp:txXfrm>
    </dsp:sp>
    <dsp:sp modelId="{C363D392-93F8-7B4E-8B9B-D407FC195758}">
      <dsp:nvSpPr>
        <dsp:cNvPr id="0" name=""/>
        <dsp:cNvSpPr/>
      </dsp:nvSpPr>
      <dsp:spPr>
        <a:xfrm>
          <a:off x="0" y="3383796"/>
          <a:ext cx="4108704" cy="1056839"/>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t>Hospital pediátrico de Cienfuegos muestra una gran cantidad de basura acumulada con objetos que pueden acumular agua (criadero de mosquitos)</a:t>
          </a:r>
        </a:p>
      </dsp:txBody>
      <dsp:txXfrm>
        <a:off x="51591" y="3435387"/>
        <a:ext cx="4005522" cy="9536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CDD8-39AE-0945-9D5C-A8A82CB37690}">
      <dsp:nvSpPr>
        <dsp:cNvPr id="0" name=""/>
        <dsp:cNvSpPr/>
      </dsp:nvSpPr>
      <dsp:spPr>
        <a:xfrm>
          <a:off x="0" y="113476"/>
          <a:ext cx="6096000" cy="99201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Marejadas ciclónicas, los fuertes vientos y las inundaciones repentinas que dejó el huracán Melissa a su paso por el oriente de Cuba</a:t>
          </a:r>
        </a:p>
      </dsp:txBody>
      <dsp:txXfrm>
        <a:off x="48426" y="161902"/>
        <a:ext cx="5999148" cy="895161"/>
      </dsp:txXfrm>
    </dsp:sp>
    <dsp:sp modelId="{9B03CE7C-670F-144F-B30B-44D6B2659046}">
      <dsp:nvSpPr>
        <dsp:cNvPr id="0" name=""/>
        <dsp:cNvSpPr/>
      </dsp:nvSpPr>
      <dsp:spPr>
        <a:xfrm>
          <a:off x="0" y="1145810"/>
          <a:ext cx="6096000" cy="992013"/>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i="0" kern="1200"/>
            <a:t>642 centros de salud afectados  por desastres</a:t>
          </a:r>
          <a:endParaRPr lang="es-ES" sz="1400" b="1" kern="1200" dirty="0"/>
        </a:p>
      </dsp:txBody>
      <dsp:txXfrm>
        <a:off x="48426" y="1194236"/>
        <a:ext cx="5999148" cy="895161"/>
      </dsp:txXfrm>
    </dsp:sp>
    <dsp:sp modelId="{7CCBF35C-2540-2A4A-B811-756A0524E471}">
      <dsp:nvSpPr>
        <dsp:cNvPr id="0" name=""/>
        <dsp:cNvSpPr/>
      </dsp:nvSpPr>
      <dsp:spPr>
        <a:xfrm>
          <a:off x="0" y="2178144"/>
          <a:ext cx="6096000" cy="992013"/>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Los postes de luz caídos agravarán la ya precaria situación, de una isla que pasa gran parte de los días del año sufriendo apagones.</a:t>
          </a:r>
        </a:p>
      </dsp:txBody>
      <dsp:txXfrm>
        <a:off x="48426" y="2226570"/>
        <a:ext cx="5999148" cy="895161"/>
      </dsp:txXfrm>
    </dsp:sp>
    <dsp:sp modelId="{D61D2C84-2DD5-4370-9B56-DA280530D990}">
      <dsp:nvSpPr>
        <dsp:cNvPr id="0" name=""/>
        <dsp:cNvSpPr/>
      </dsp:nvSpPr>
      <dsp:spPr>
        <a:xfrm>
          <a:off x="0" y="3210477"/>
          <a:ext cx="6096000" cy="992013"/>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El huracán Melissa impactó Cuba entre el 28 y el 29 de octubre de 2025, entrando por Santiago de Cuba en la madrugada del 29 y saliendo al mar por Holguín ese mismo día. Fue uno de los ciclones más intensos en tocar la isla en décadas</a:t>
          </a:r>
        </a:p>
      </dsp:txBody>
      <dsp:txXfrm>
        <a:off x="48426" y="3258903"/>
        <a:ext cx="5999148" cy="8951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CB0F8-FF69-4EB6-9712-F10761554F16}" type="datetimeFigureOut">
              <a:rPr lang="es-PE" smtClean="0"/>
              <a:t>28/11/2025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2292C-DFD3-4E62-91FE-8B70554C586C}" type="slidenum">
              <a:rPr lang="es-PE" smtClean="0"/>
              <a:t>‹Nº›</a:t>
            </a:fld>
            <a:endParaRPr lang="es-PE"/>
          </a:p>
        </p:txBody>
      </p:sp>
    </p:spTree>
    <p:extLst>
      <p:ext uri="{BB962C8B-B14F-4D97-AF65-F5344CB8AC3E}">
        <p14:creationId xmlns:p14="http://schemas.microsoft.com/office/powerpoint/2010/main" val="343781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59EB8-332E-2E8F-2333-D465F608132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7B3C050-3636-1A36-27E5-7D6737D72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B9BCD1A-3791-C556-868C-A5AB52E3966D}"/>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5" name="Marcador de pie de página 4">
            <a:extLst>
              <a:ext uri="{FF2B5EF4-FFF2-40B4-BE49-F238E27FC236}">
                <a16:creationId xmlns:a16="http://schemas.microsoft.com/office/drawing/2014/main" id="{16C39F93-53D8-5B24-377E-8A70808784A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152045F-E074-6371-4C21-8F4BD87313B6}"/>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344741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8692B-839C-7F5E-DCAA-F3C2463A70C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0BE1E67-3CCD-F91C-31D7-418DB1BCE3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638ECCA-1A7C-DC52-468C-30D55F2E875B}"/>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5" name="Marcador de pie de página 4">
            <a:extLst>
              <a:ext uri="{FF2B5EF4-FFF2-40B4-BE49-F238E27FC236}">
                <a16:creationId xmlns:a16="http://schemas.microsoft.com/office/drawing/2014/main" id="{1323276C-102C-6006-2064-A94711F3526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CAC6DA1-F9ED-F106-8E79-D8F64264586D}"/>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4835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410736-148F-D187-1373-E08880FB252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F666C23-A1B0-D092-A9A3-6C5ABFF55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F56F193-BD90-7302-9B2E-4CA75E4C5AF4}"/>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5" name="Marcador de pie de página 4">
            <a:extLst>
              <a:ext uri="{FF2B5EF4-FFF2-40B4-BE49-F238E27FC236}">
                <a16:creationId xmlns:a16="http://schemas.microsoft.com/office/drawing/2014/main" id="{08996AE0-8AF3-09E1-038B-E21172CE1D1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80A0D81-769D-E717-73CD-F71EB8ED4F8B}"/>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404596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A174-3A42-E35D-A042-497FEFE5F0A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29B710E-1055-5752-D03D-F8170471E4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537A49C-A0D0-2CB6-FF6B-60D745B52938}"/>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5" name="Marcador de pie de página 4">
            <a:extLst>
              <a:ext uri="{FF2B5EF4-FFF2-40B4-BE49-F238E27FC236}">
                <a16:creationId xmlns:a16="http://schemas.microsoft.com/office/drawing/2014/main" id="{36B440D2-47C3-772A-B9F2-AD4DBC2EFA6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788B99E-2F3F-9F63-7B15-2091F51A03F5}"/>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32913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6A0BA-42E9-20C0-7989-5669ACAA11C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9DC8F13-9252-0295-744F-7250385E44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8C2283-3483-96FC-836C-618BCE408ECE}"/>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5" name="Marcador de pie de página 4">
            <a:extLst>
              <a:ext uri="{FF2B5EF4-FFF2-40B4-BE49-F238E27FC236}">
                <a16:creationId xmlns:a16="http://schemas.microsoft.com/office/drawing/2014/main" id="{338779BA-925B-5A38-067E-23306FBE38C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7F99185-5391-6232-63B9-BDE8BFE5F58F}"/>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164443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1465B-F501-1089-A948-518D91E61EA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7D05977-F014-2393-AF10-26D507A5D6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68346B3F-4903-2168-23E7-F68823C85B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2710E6B-69AD-06E3-6017-E0F4BB3FED0E}"/>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6" name="Marcador de pie de página 5">
            <a:extLst>
              <a:ext uri="{FF2B5EF4-FFF2-40B4-BE49-F238E27FC236}">
                <a16:creationId xmlns:a16="http://schemas.microsoft.com/office/drawing/2014/main" id="{12A04055-E6F3-39BC-C51A-2744DE37EA2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900C63D-8F48-CBC1-7E28-BAF6EBD77443}"/>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27657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93A8C-2A10-10F8-8AE1-2D76D385506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8D31E38-EF38-37CE-41EB-3A8F6914A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87E51E-7F2A-E208-7490-81BE34041DC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E7C4697-6BE8-AB61-905A-211AFEB5D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F059CE6-7BC1-246E-2753-AA8156B6E4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B2DBD01-0BB0-A137-93B4-7108DC07D246}"/>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8" name="Marcador de pie de página 7">
            <a:extLst>
              <a:ext uri="{FF2B5EF4-FFF2-40B4-BE49-F238E27FC236}">
                <a16:creationId xmlns:a16="http://schemas.microsoft.com/office/drawing/2014/main" id="{1712882A-7101-2FD5-F94A-1C3180876FB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A26AB4F3-F57E-E049-61A9-F58960996AE4}"/>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36282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3C43C-B136-12CD-1712-3544430AD59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514797B-5CC8-EC05-5CE3-D8626DE85CFD}"/>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4" name="Marcador de pie de página 3">
            <a:extLst>
              <a:ext uri="{FF2B5EF4-FFF2-40B4-BE49-F238E27FC236}">
                <a16:creationId xmlns:a16="http://schemas.microsoft.com/office/drawing/2014/main" id="{3A87B99B-75A4-1372-F5CA-61E181519FF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3407BF1-CD31-9207-4EEE-010C18DBBCDF}"/>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31148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337D9F8-54E2-CE89-823B-7FA49FB7A527}"/>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3" name="Marcador de pie de página 2">
            <a:extLst>
              <a:ext uri="{FF2B5EF4-FFF2-40B4-BE49-F238E27FC236}">
                <a16:creationId xmlns:a16="http://schemas.microsoft.com/office/drawing/2014/main" id="{AF0C4104-146A-E46A-3846-A88D2AD4A57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D5C1661C-42CF-470B-2B6F-3CDD80579A35}"/>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32660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09006-8432-2397-DA5F-B1DBB776A4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BD09F7E-570F-2DAE-2B57-CDAC6C1CB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4960676-3EC2-3470-D4A8-C1F4FAC2B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793668-D3C6-7806-0301-67978EDB590C}"/>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6" name="Marcador de pie de página 5">
            <a:extLst>
              <a:ext uri="{FF2B5EF4-FFF2-40B4-BE49-F238E27FC236}">
                <a16:creationId xmlns:a16="http://schemas.microsoft.com/office/drawing/2014/main" id="{0FEE8B93-A18D-E057-3FD3-F02FE28D30B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22221BD-C28B-098F-A7D7-ADE872030051}"/>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381737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00D15-B355-A44E-D1D8-EE285F6AA9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7ED4660B-4680-DEE8-9ED3-2D584E4F5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3289F0CE-FD80-E8C2-2493-7D0E619BE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1493C1-E98E-F208-81D0-FF492C3C9461}"/>
              </a:ext>
            </a:extLst>
          </p:cNvPr>
          <p:cNvSpPr>
            <a:spLocks noGrp="1"/>
          </p:cNvSpPr>
          <p:nvPr>
            <p:ph type="dt" sz="half" idx="10"/>
          </p:nvPr>
        </p:nvSpPr>
        <p:spPr/>
        <p:txBody>
          <a:bodyPr/>
          <a:lstStyle/>
          <a:p>
            <a:fld id="{56E0405D-655D-4545-9275-8F744FF2B7B5}" type="datetimeFigureOut">
              <a:rPr lang="es-PE" smtClean="0"/>
              <a:t>28/11/2025</a:t>
            </a:fld>
            <a:endParaRPr lang="es-PE"/>
          </a:p>
        </p:txBody>
      </p:sp>
      <p:sp>
        <p:nvSpPr>
          <p:cNvPr id="6" name="Marcador de pie de página 5">
            <a:extLst>
              <a:ext uri="{FF2B5EF4-FFF2-40B4-BE49-F238E27FC236}">
                <a16:creationId xmlns:a16="http://schemas.microsoft.com/office/drawing/2014/main" id="{F2ECD6F3-17CE-41F3-B308-F14BC180263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10BF1BE-465B-2876-D0AF-C4AA6013C72B}"/>
              </a:ext>
            </a:extLst>
          </p:cNvPr>
          <p:cNvSpPr>
            <a:spLocks noGrp="1"/>
          </p:cNvSpPr>
          <p:nvPr>
            <p:ph type="sldNum" sz="quarter" idx="12"/>
          </p:nvPr>
        </p:nvSpPr>
        <p:spPr/>
        <p:txBody>
          <a:bodyPr/>
          <a:lstStyle/>
          <a:p>
            <a:fld id="{3B976F00-1CDA-4E73-8057-E5F8AB58CE8F}" type="slidenum">
              <a:rPr lang="es-PE" smtClean="0"/>
              <a:t>‹Nº›</a:t>
            </a:fld>
            <a:endParaRPr lang="es-PE"/>
          </a:p>
        </p:txBody>
      </p:sp>
    </p:spTree>
    <p:extLst>
      <p:ext uri="{BB962C8B-B14F-4D97-AF65-F5344CB8AC3E}">
        <p14:creationId xmlns:p14="http://schemas.microsoft.com/office/powerpoint/2010/main" val="296524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D9AA60-91EB-FBD6-04D6-C06B884D3B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6CF1FF1-B37B-29F2-DAC9-C8CC383E0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D89D25B-D653-A8D4-A11E-71F24E2E8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E0405D-655D-4545-9275-8F744FF2B7B5}" type="datetimeFigureOut">
              <a:rPr lang="es-PE" smtClean="0"/>
              <a:t>28/11/2025</a:t>
            </a:fld>
            <a:endParaRPr lang="es-PE"/>
          </a:p>
        </p:txBody>
      </p:sp>
      <p:sp>
        <p:nvSpPr>
          <p:cNvPr id="5" name="Marcador de pie de página 4">
            <a:extLst>
              <a:ext uri="{FF2B5EF4-FFF2-40B4-BE49-F238E27FC236}">
                <a16:creationId xmlns:a16="http://schemas.microsoft.com/office/drawing/2014/main" id="{E861E37E-798C-C99E-861A-F453D505A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PE"/>
          </a:p>
        </p:txBody>
      </p:sp>
      <p:sp>
        <p:nvSpPr>
          <p:cNvPr id="6" name="Marcador de número de diapositiva 5">
            <a:extLst>
              <a:ext uri="{FF2B5EF4-FFF2-40B4-BE49-F238E27FC236}">
                <a16:creationId xmlns:a16="http://schemas.microsoft.com/office/drawing/2014/main" id="{26613972-3E73-70E5-90B3-6353E0C5F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976F00-1CDA-4E73-8057-E5F8AB58CE8F}" type="slidenum">
              <a:rPr lang="es-PE" smtClean="0"/>
              <a:t>‹Nº›</a:t>
            </a:fld>
            <a:endParaRPr lang="es-PE"/>
          </a:p>
        </p:txBody>
      </p:sp>
    </p:spTree>
    <p:extLst>
      <p:ext uri="{BB962C8B-B14F-4D97-AF65-F5344CB8AC3E}">
        <p14:creationId xmlns:p14="http://schemas.microsoft.com/office/powerpoint/2010/main" val="18424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www.paho.org/en/arbo-portal/chikungunya-data-and-analysis/chikungunya-analysis-count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ubanet.org/cuba-diagnostico-700-casos-diarios-de-chikunguna-en-octubre-segun-la-ops/"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www.paho.org/en/arbo-portal/chikungunya-data-and-analysis/chikungunya-analysis-count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reuters.com/business/environment/cuba-fights-contain-spread-mosquito-borne-chikungunya-virus-2025-11-13/" TargetMode="External"/><Relationship Id="rId7" Type="http://schemas.openxmlformats.org/officeDocument/2006/relationships/diagramColors" Target="../diagrams/colors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jpeg"/><Relationship Id="rId4" Type="http://schemas.openxmlformats.org/officeDocument/2006/relationships/diagramData" Target="../diagrams/data2.xml"/><Relationship Id="rId9" Type="http://schemas.openxmlformats.org/officeDocument/2006/relationships/hyperlink" Target="https://www.france24.com/es/minuto-a-minuto/20251121-una-epidemia-de-chikungu%C3%B1a-desborda-a-cub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reuters.com/business/environment/cuba-fights-contain-spread-mosquito-borne-chikungunya-virus-2025-11-13/"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salud.msp.gob.cu/?p=45185" TargetMode="External"/><Relationship Id="rId4" Type="http://schemas.openxmlformats.org/officeDocument/2006/relationships/diagramLayout" Target="../diagrams/layout3.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reuters.com/business/environment/cuba-fights-contain-spread-mosquito-borne-chikungunya-virus-2025-11-13/"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hyperlink" Target="https://www.france24.com/es/minuto-a-minuto/20251121-una-epidemia-de-chikungu%C3%B1a-desborda-a-cub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univision.com/local/miami-wltv/denuncian-crisis-sanitaria-cuba-epidemia-chikungunya"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8.jpeg"/><Relationship Id="rId4" Type="http://schemas.openxmlformats.org/officeDocument/2006/relationships/diagramLayout" Target="../diagrams/layout5.xml"/><Relationship Id="rId9" Type="http://schemas.openxmlformats.org/officeDocument/2006/relationships/hyperlink" Target="https://www.france24.com/es/minuto-a-minuto/20251121-una-epidemia-de-chikungu%C3%B1a-desborda-a-cub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A8CB436-177D-5EC6-5410-8904DADE584E}"/>
              </a:ext>
            </a:extLst>
          </p:cNvPr>
          <p:cNvSpPr txBox="1"/>
          <p:nvPr/>
        </p:nvSpPr>
        <p:spPr>
          <a:xfrm>
            <a:off x="292608" y="1740537"/>
            <a:ext cx="7388352" cy="1077218"/>
          </a:xfrm>
          <a:prstGeom prst="rect">
            <a:avLst/>
          </a:prstGeom>
          <a:noFill/>
        </p:spPr>
        <p:txBody>
          <a:bodyPr wrap="square" rtlCol="0">
            <a:spAutoFit/>
          </a:bodyPr>
          <a:lstStyle/>
          <a:p>
            <a:pPr algn="ctr"/>
            <a:r>
              <a:rPr lang="es-ES" sz="3200" b="1" dirty="0">
                <a:solidFill>
                  <a:schemeClr val="bg1"/>
                </a:solidFill>
              </a:rPr>
              <a:t>Sala Situacional Epidemiológica</a:t>
            </a:r>
          </a:p>
          <a:p>
            <a:pPr algn="ctr"/>
            <a:r>
              <a:rPr lang="es-ES" sz="3200" b="1" i="1" dirty="0">
                <a:solidFill>
                  <a:schemeClr val="bg1"/>
                </a:solidFill>
              </a:rPr>
              <a:t>Brote de Chikungunya en Cuba</a:t>
            </a:r>
          </a:p>
        </p:txBody>
      </p:sp>
      <p:sp>
        <p:nvSpPr>
          <p:cNvPr id="3" name="CuadroTexto 2">
            <a:extLst>
              <a:ext uri="{FF2B5EF4-FFF2-40B4-BE49-F238E27FC236}">
                <a16:creationId xmlns:a16="http://schemas.microsoft.com/office/drawing/2014/main" id="{D9988A40-E156-F3FE-0C61-D3D4C3538345}"/>
              </a:ext>
            </a:extLst>
          </p:cNvPr>
          <p:cNvSpPr txBox="1"/>
          <p:nvPr/>
        </p:nvSpPr>
        <p:spPr>
          <a:xfrm>
            <a:off x="646176" y="5361561"/>
            <a:ext cx="7388352" cy="923330"/>
          </a:xfrm>
          <a:prstGeom prst="rect">
            <a:avLst/>
          </a:prstGeom>
          <a:noFill/>
        </p:spPr>
        <p:txBody>
          <a:bodyPr wrap="square" rtlCol="0">
            <a:spAutoFit/>
          </a:bodyPr>
          <a:lstStyle/>
          <a:p>
            <a:pPr algn="ctr"/>
            <a:r>
              <a:rPr lang="es-ES" b="1" dirty="0">
                <a:solidFill>
                  <a:schemeClr val="bg1"/>
                </a:solidFill>
              </a:rPr>
              <a:t>Dr. Luis Beingolea More</a:t>
            </a:r>
          </a:p>
          <a:p>
            <a:pPr algn="ctr"/>
            <a:r>
              <a:rPr lang="es-ES" b="1" dirty="0">
                <a:solidFill>
                  <a:schemeClr val="bg1"/>
                </a:solidFill>
              </a:rPr>
              <a:t>Coordinador de Áreas Temáticas ORAS – COHU</a:t>
            </a:r>
          </a:p>
          <a:p>
            <a:pPr algn="ctr"/>
            <a:r>
              <a:rPr lang="es-ES" b="1" dirty="0">
                <a:solidFill>
                  <a:schemeClr val="bg1"/>
                </a:solidFill>
              </a:rPr>
              <a:t>25 de noviembre del 2025</a:t>
            </a:r>
          </a:p>
        </p:txBody>
      </p:sp>
      <p:pic>
        <p:nvPicPr>
          <p:cNvPr id="4" name="Picture 4" descr="Muchos de los residentes también sufrieron con el derrumbe de sus casas, que no aguantaron los vientos huracanados, sumados a las lluvias torrenciales del huracán Melissa.&#10;&lt;br&gt;">
            <a:extLst>
              <a:ext uri="{FF2B5EF4-FFF2-40B4-BE49-F238E27FC236}">
                <a16:creationId xmlns:a16="http://schemas.microsoft.com/office/drawing/2014/main" id="{F1D2D4B5-0E09-B076-C6D9-14D63F9D0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228" y="2919510"/>
            <a:ext cx="3664772" cy="244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895BE90-4124-41A3-3830-860BDB98FE01}"/>
              </a:ext>
            </a:extLst>
          </p:cNvPr>
          <p:cNvPicPr>
            <a:picLocks noChangeAspect="1"/>
          </p:cNvPicPr>
          <p:nvPr/>
        </p:nvPicPr>
        <p:blipFill>
          <a:blip r:embed="rId3"/>
          <a:stretch>
            <a:fillRect/>
          </a:stretch>
        </p:blipFill>
        <p:spPr>
          <a:xfrm>
            <a:off x="568452" y="1329413"/>
            <a:ext cx="10250424" cy="4278908"/>
          </a:xfrm>
          <a:prstGeom prst="rect">
            <a:avLst/>
          </a:prstGeom>
        </p:spPr>
      </p:pic>
      <p:sp>
        <p:nvSpPr>
          <p:cNvPr id="6" name="CuadroTexto 5">
            <a:extLst>
              <a:ext uri="{FF2B5EF4-FFF2-40B4-BE49-F238E27FC236}">
                <a16:creationId xmlns:a16="http://schemas.microsoft.com/office/drawing/2014/main" id="{D4FE4E6F-E7FA-8BA8-70A9-25E8A2D994B4}"/>
              </a:ext>
            </a:extLst>
          </p:cNvPr>
          <p:cNvSpPr txBox="1"/>
          <p:nvPr/>
        </p:nvSpPr>
        <p:spPr>
          <a:xfrm>
            <a:off x="4072128" y="172461"/>
            <a:ext cx="7071360" cy="1077218"/>
          </a:xfrm>
          <a:prstGeom prst="rect">
            <a:avLst/>
          </a:prstGeom>
          <a:noFill/>
        </p:spPr>
        <p:txBody>
          <a:bodyPr wrap="square" rtlCol="0">
            <a:spAutoFit/>
          </a:bodyPr>
          <a:lstStyle/>
          <a:p>
            <a:pPr algn="ctr"/>
            <a:r>
              <a:rPr lang="es-ES" sz="3200" b="1" dirty="0">
                <a:solidFill>
                  <a:srgbClr val="C00000"/>
                </a:solidFill>
              </a:rPr>
              <a:t>Incidencia por </a:t>
            </a:r>
            <a:r>
              <a:rPr lang="es-ES" sz="3200" b="1" dirty="0" err="1">
                <a:solidFill>
                  <a:srgbClr val="C00000"/>
                </a:solidFill>
              </a:rPr>
              <a:t>Chikungunya</a:t>
            </a:r>
            <a:r>
              <a:rPr lang="es-ES" sz="3200" b="1" dirty="0">
                <a:solidFill>
                  <a:srgbClr val="C00000"/>
                </a:solidFill>
              </a:rPr>
              <a:t> en la región al 2025 (SE 45)</a:t>
            </a:r>
          </a:p>
        </p:txBody>
      </p:sp>
      <p:sp>
        <p:nvSpPr>
          <p:cNvPr id="8" name="CuadroTexto 7">
            <a:extLst>
              <a:ext uri="{FF2B5EF4-FFF2-40B4-BE49-F238E27FC236}">
                <a16:creationId xmlns:a16="http://schemas.microsoft.com/office/drawing/2014/main" id="{32D03561-675D-F269-1A82-07C52C75B75D}"/>
              </a:ext>
            </a:extLst>
          </p:cNvPr>
          <p:cNvSpPr txBox="1"/>
          <p:nvPr/>
        </p:nvSpPr>
        <p:spPr>
          <a:xfrm>
            <a:off x="902208" y="5900851"/>
            <a:ext cx="8095488" cy="461665"/>
          </a:xfrm>
          <a:prstGeom prst="rect">
            <a:avLst/>
          </a:prstGeom>
          <a:noFill/>
        </p:spPr>
        <p:txBody>
          <a:bodyPr wrap="square">
            <a:spAutoFit/>
          </a:bodyPr>
          <a:lstStyle/>
          <a:p>
            <a:r>
              <a:rPr lang="es-ES" sz="1200" dirty="0"/>
              <a:t>Fuente: OPS 2025</a:t>
            </a:r>
          </a:p>
          <a:p>
            <a:r>
              <a:rPr lang="es-ES" sz="1200" dirty="0">
                <a:hlinkClick r:id="rId4"/>
              </a:rPr>
              <a:t>https://www.paho.org/en/arbo-portal/chikungunya-data-and-analysis/chikungunya-analysis-country</a:t>
            </a:r>
            <a:r>
              <a:rPr lang="es-ES" sz="1200" dirty="0"/>
              <a:t> </a:t>
            </a:r>
          </a:p>
        </p:txBody>
      </p:sp>
    </p:spTree>
    <p:extLst>
      <p:ext uri="{BB962C8B-B14F-4D97-AF65-F5344CB8AC3E}">
        <p14:creationId xmlns:p14="http://schemas.microsoft.com/office/powerpoint/2010/main" val="344339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DEB889-9FAF-F78A-DD31-DE9B80253ABC}"/>
              </a:ext>
            </a:extLst>
          </p:cNvPr>
          <p:cNvSpPr txBox="1"/>
          <p:nvPr/>
        </p:nvSpPr>
        <p:spPr>
          <a:xfrm>
            <a:off x="441960" y="2228670"/>
            <a:ext cx="2593848" cy="2308324"/>
          </a:xfrm>
          <a:prstGeom prst="rect">
            <a:avLst/>
          </a:prstGeom>
          <a:noFill/>
        </p:spPr>
        <p:txBody>
          <a:bodyPr wrap="square">
            <a:spAutoFit/>
          </a:bodyPr>
          <a:lstStyle/>
          <a:p>
            <a:r>
              <a:rPr lang="es-ES" sz="1600" b="0" i="0" dirty="0">
                <a:solidFill>
                  <a:srgbClr val="2A2A2A"/>
                </a:solidFill>
                <a:effectLst/>
                <a:latin typeface="Helvetica" pitchFamily="2" charset="0"/>
              </a:rPr>
              <a:t>Con esas cifras, Cuba supera a Brasil, que registra una incidencia de 112,07 casos por cada 100.000 habitantes, así como los promedios del Caribe (43,53) y de todo el continente americano (26,00)</a:t>
            </a:r>
            <a:endParaRPr lang="es-ES" sz="1600" dirty="0"/>
          </a:p>
        </p:txBody>
      </p:sp>
      <p:sp>
        <p:nvSpPr>
          <p:cNvPr id="6" name="CuadroTexto 5">
            <a:extLst>
              <a:ext uri="{FF2B5EF4-FFF2-40B4-BE49-F238E27FC236}">
                <a16:creationId xmlns:a16="http://schemas.microsoft.com/office/drawing/2014/main" id="{B18BFD40-F36C-96AB-C371-F15312416014}"/>
              </a:ext>
            </a:extLst>
          </p:cNvPr>
          <p:cNvSpPr txBox="1"/>
          <p:nvPr/>
        </p:nvSpPr>
        <p:spPr>
          <a:xfrm>
            <a:off x="341376" y="6169075"/>
            <a:ext cx="8656320" cy="430887"/>
          </a:xfrm>
          <a:prstGeom prst="rect">
            <a:avLst/>
          </a:prstGeom>
          <a:noFill/>
        </p:spPr>
        <p:txBody>
          <a:bodyPr wrap="square">
            <a:spAutoFit/>
          </a:bodyPr>
          <a:lstStyle/>
          <a:p>
            <a:r>
              <a:rPr lang="es-ES" sz="1050" dirty="0"/>
              <a:t>Cuba diagnosticó 700 casos nuevos diarios de chikunguña en octubre, según la OPS. Link </a:t>
            </a:r>
            <a:r>
              <a:rPr lang="es-ES" sz="1050" dirty="0">
                <a:hlinkClick r:id="rId3"/>
              </a:rPr>
              <a:t>https://www.cubanet.org/cuba-diagnostico-700-casos-diarios-de-chikunguna-en-octubre-segun-la-ops/</a:t>
            </a:r>
            <a:r>
              <a:rPr lang="es-ES" sz="1050" dirty="0"/>
              <a:t> </a:t>
            </a:r>
          </a:p>
        </p:txBody>
      </p:sp>
      <p:sp>
        <p:nvSpPr>
          <p:cNvPr id="7" name="CuadroTexto 6">
            <a:extLst>
              <a:ext uri="{FF2B5EF4-FFF2-40B4-BE49-F238E27FC236}">
                <a16:creationId xmlns:a16="http://schemas.microsoft.com/office/drawing/2014/main" id="{EB75C37F-EC87-7404-4737-BF5B16AFEB19}"/>
              </a:ext>
            </a:extLst>
          </p:cNvPr>
          <p:cNvSpPr txBox="1"/>
          <p:nvPr/>
        </p:nvSpPr>
        <p:spPr>
          <a:xfrm>
            <a:off x="341376" y="5707410"/>
            <a:ext cx="8095488" cy="461665"/>
          </a:xfrm>
          <a:prstGeom prst="rect">
            <a:avLst/>
          </a:prstGeom>
          <a:noFill/>
        </p:spPr>
        <p:txBody>
          <a:bodyPr wrap="square">
            <a:spAutoFit/>
          </a:bodyPr>
          <a:lstStyle/>
          <a:p>
            <a:r>
              <a:rPr lang="es-ES" sz="1200" dirty="0"/>
              <a:t>Fuente: OPS 2025</a:t>
            </a:r>
          </a:p>
          <a:p>
            <a:r>
              <a:rPr lang="es-ES" sz="1200" dirty="0">
                <a:hlinkClick r:id="rId4"/>
              </a:rPr>
              <a:t>https://www.paho.org/en/arbo-portal/chikungunya-data-and-analysis/chikungunya-analysis-country</a:t>
            </a:r>
            <a:r>
              <a:rPr lang="es-ES" sz="1200" dirty="0"/>
              <a:t> </a:t>
            </a:r>
          </a:p>
        </p:txBody>
      </p:sp>
      <p:sp>
        <p:nvSpPr>
          <p:cNvPr id="8" name="CuadroTexto 7">
            <a:extLst>
              <a:ext uri="{FF2B5EF4-FFF2-40B4-BE49-F238E27FC236}">
                <a16:creationId xmlns:a16="http://schemas.microsoft.com/office/drawing/2014/main" id="{F70DF479-F1A4-7BC8-7769-585762699555}"/>
              </a:ext>
            </a:extLst>
          </p:cNvPr>
          <p:cNvSpPr txBox="1"/>
          <p:nvPr/>
        </p:nvSpPr>
        <p:spPr>
          <a:xfrm>
            <a:off x="4072128" y="172461"/>
            <a:ext cx="7071360" cy="1077218"/>
          </a:xfrm>
          <a:prstGeom prst="rect">
            <a:avLst/>
          </a:prstGeom>
          <a:noFill/>
        </p:spPr>
        <p:txBody>
          <a:bodyPr wrap="square" rtlCol="0">
            <a:spAutoFit/>
          </a:bodyPr>
          <a:lstStyle/>
          <a:p>
            <a:pPr algn="ctr"/>
            <a:r>
              <a:rPr lang="es-ES" sz="3200" b="1" dirty="0" err="1">
                <a:solidFill>
                  <a:srgbClr val="C00000"/>
                </a:solidFill>
              </a:rPr>
              <a:t>Chikungunya</a:t>
            </a:r>
            <a:r>
              <a:rPr lang="es-ES" sz="3200" b="1" dirty="0">
                <a:solidFill>
                  <a:srgbClr val="C00000"/>
                </a:solidFill>
              </a:rPr>
              <a:t> en países andinos y Cuba al 2025 (SE 45)</a:t>
            </a:r>
          </a:p>
        </p:txBody>
      </p:sp>
      <p:graphicFrame>
        <p:nvGraphicFramePr>
          <p:cNvPr id="11" name="Tabla 10">
            <a:extLst>
              <a:ext uri="{FF2B5EF4-FFF2-40B4-BE49-F238E27FC236}">
                <a16:creationId xmlns:a16="http://schemas.microsoft.com/office/drawing/2014/main" id="{C6AF8C41-18C9-32C4-692F-2AF8EB2AED06}"/>
              </a:ext>
            </a:extLst>
          </p:cNvPr>
          <p:cNvGraphicFramePr>
            <a:graphicFrameLocks noGrp="1"/>
          </p:cNvGraphicFramePr>
          <p:nvPr>
            <p:extLst>
              <p:ext uri="{D42A27DB-BD31-4B8C-83A1-F6EECF244321}">
                <p14:modId xmlns:p14="http://schemas.microsoft.com/office/powerpoint/2010/main" val="1186005055"/>
              </p:ext>
            </p:extLst>
          </p:nvPr>
        </p:nvGraphicFramePr>
        <p:xfrm>
          <a:off x="3580384" y="1583289"/>
          <a:ext cx="7246110" cy="3600378"/>
        </p:xfrm>
        <a:graphic>
          <a:graphicData uri="http://schemas.openxmlformats.org/drawingml/2006/table">
            <a:tbl>
              <a:tblPr firstRow="1" bandRow="1">
                <a:tableStyleId>{5C22544A-7EE6-4342-B048-85BDC9FD1C3A}</a:tableStyleId>
              </a:tblPr>
              <a:tblGrid>
                <a:gridCol w="1484968">
                  <a:extLst>
                    <a:ext uri="{9D8B030D-6E8A-4147-A177-3AD203B41FA5}">
                      <a16:colId xmlns:a16="http://schemas.microsoft.com/office/drawing/2014/main" val="1884431683"/>
                    </a:ext>
                  </a:extLst>
                </a:gridCol>
                <a:gridCol w="1495034">
                  <a:extLst>
                    <a:ext uri="{9D8B030D-6E8A-4147-A177-3AD203B41FA5}">
                      <a16:colId xmlns:a16="http://schemas.microsoft.com/office/drawing/2014/main" val="1753195855"/>
                    </a:ext>
                  </a:extLst>
                </a:gridCol>
                <a:gridCol w="1422036">
                  <a:extLst>
                    <a:ext uri="{9D8B030D-6E8A-4147-A177-3AD203B41FA5}">
                      <a16:colId xmlns:a16="http://schemas.microsoft.com/office/drawing/2014/main" val="3108780090"/>
                    </a:ext>
                  </a:extLst>
                </a:gridCol>
                <a:gridCol w="1422036">
                  <a:extLst>
                    <a:ext uri="{9D8B030D-6E8A-4147-A177-3AD203B41FA5}">
                      <a16:colId xmlns:a16="http://schemas.microsoft.com/office/drawing/2014/main" val="4246640768"/>
                    </a:ext>
                  </a:extLst>
                </a:gridCol>
                <a:gridCol w="1422036">
                  <a:extLst>
                    <a:ext uri="{9D8B030D-6E8A-4147-A177-3AD203B41FA5}">
                      <a16:colId xmlns:a16="http://schemas.microsoft.com/office/drawing/2014/main" val="1940984732"/>
                    </a:ext>
                  </a:extLst>
                </a:gridCol>
              </a:tblGrid>
              <a:tr h="694354">
                <a:tc>
                  <a:txBody>
                    <a:bodyPr/>
                    <a:lstStyle/>
                    <a:p>
                      <a:pPr algn="ctr" fontAlgn="ctr"/>
                      <a:r>
                        <a:rPr lang="es-ES" sz="1800" b="0" i="0" u="none" strike="noStrike" dirty="0">
                          <a:solidFill>
                            <a:schemeClr val="bg1"/>
                          </a:solidFill>
                          <a:effectLst/>
                          <a:latin typeface="Calibri" panose="020F0502020204030204" pitchFamily="34" charset="0"/>
                        </a:rPr>
                        <a:t>PAÍS</a:t>
                      </a:r>
                    </a:p>
                  </a:txBody>
                  <a:tcPr marL="0" marR="0" marT="0" marB="0" anchor="ctr"/>
                </a:tc>
                <a:tc>
                  <a:txBody>
                    <a:bodyPr/>
                    <a:lstStyle/>
                    <a:p>
                      <a:pPr algn="ctr" fontAlgn="ctr"/>
                      <a:r>
                        <a:rPr lang="es-ES" sz="1800" b="0" i="0" u="none" strike="noStrike">
                          <a:solidFill>
                            <a:schemeClr val="bg1"/>
                          </a:solidFill>
                          <a:effectLst/>
                          <a:latin typeface="Calibri" panose="020F0502020204030204" pitchFamily="34" charset="0"/>
                        </a:rPr>
                        <a:t>FECHA DE ÚLTIMO INFORME</a:t>
                      </a:r>
                    </a:p>
                  </a:txBody>
                  <a:tcPr marL="0" marR="0" marT="0" marB="0" anchor="ctr"/>
                </a:tc>
                <a:tc>
                  <a:txBody>
                    <a:bodyPr/>
                    <a:lstStyle/>
                    <a:p>
                      <a:pPr algn="ctr" fontAlgn="ctr"/>
                      <a:r>
                        <a:rPr lang="es-ES" sz="1800" b="0" i="0" u="none" strike="noStrike" dirty="0">
                          <a:solidFill>
                            <a:schemeClr val="bg1"/>
                          </a:solidFill>
                          <a:effectLst/>
                          <a:latin typeface="Calibri" panose="020F0502020204030204" pitchFamily="34" charset="0"/>
                        </a:rPr>
                        <a:t>ÚLTIMA SE</a:t>
                      </a:r>
                    </a:p>
                  </a:txBody>
                  <a:tcPr marL="0" marR="0" marT="0" marB="0" anchor="ctr"/>
                </a:tc>
                <a:tc>
                  <a:txBody>
                    <a:bodyPr/>
                    <a:lstStyle/>
                    <a:p>
                      <a:pPr algn="ctr" fontAlgn="ctr"/>
                      <a:r>
                        <a:rPr lang="es-ES" sz="1800" b="0" i="0" u="none" strike="noStrike" dirty="0">
                          <a:solidFill>
                            <a:schemeClr val="bg1"/>
                          </a:solidFill>
                          <a:effectLst/>
                          <a:latin typeface="Calibri" panose="020F0502020204030204" pitchFamily="34" charset="0"/>
                        </a:rPr>
                        <a:t>TOTAL DE CASOS</a:t>
                      </a:r>
                    </a:p>
                  </a:txBody>
                  <a:tcPr marL="0" marR="0" marT="0" marB="0" anchor="ctr"/>
                </a:tc>
                <a:tc>
                  <a:txBody>
                    <a:bodyPr/>
                    <a:lstStyle/>
                    <a:p>
                      <a:pPr algn="ctr" fontAlgn="ctr"/>
                      <a:r>
                        <a:rPr lang="es-ES" sz="1800" b="0" i="0" u="none" strike="noStrike" dirty="0">
                          <a:solidFill>
                            <a:schemeClr val="bg1"/>
                          </a:solidFill>
                          <a:effectLst/>
                          <a:latin typeface="Calibri" panose="020F0502020204030204" pitchFamily="34" charset="0"/>
                        </a:rPr>
                        <a:t>INCIDENCIA ACUMULADA</a:t>
                      </a:r>
                    </a:p>
                  </a:txBody>
                  <a:tcPr marL="0" marR="0" marT="0" marB="0" anchor="ctr"/>
                </a:tc>
                <a:extLst>
                  <a:ext uri="{0D108BD9-81ED-4DB2-BD59-A6C34878D82A}">
                    <a16:rowId xmlns:a16="http://schemas.microsoft.com/office/drawing/2014/main" val="472613038"/>
                  </a:ext>
                </a:extLst>
              </a:tr>
              <a:tr h="462903">
                <a:tc>
                  <a:txBody>
                    <a:bodyPr/>
                    <a:lstStyle/>
                    <a:p>
                      <a:pPr algn="ctr" fontAlgn="ctr"/>
                      <a:r>
                        <a:rPr lang="es-ES" sz="1800" b="0" i="0" u="none" strike="noStrike">
                          <a:solidFill>
                            <a:srgbClr val="000000"/>
                          </a:solidFill>
                          <a:effectLst/>
                          <a:latin typeface="Calibri" panose="020F0502020204030204" pitchFamily="34" charset="0"/>
                        </a:rPr>
                        <a:t>CUB</a:t>
                      </a:r>
                    </a:p>
                  </a:txBody>
                  <a:tcPr marL="0" marR="0" marT="0" marB="0" anchor="ctr"/>
                </a:tc>
                <a:tc>
                  <a:txBody>
                    <a:bodyPr/>
                    <a:lstStyle/>
                    <a:p>
                      <a:pPr algn="ctr" fontAlgn="ctr"/>
                      <a:r>
                        <a:rPr lang="es-ES" sz="1800" b="0" i="0" u="none" strike="noStrike">
                          <a:solidFill>
                            <a:srgbClr val="000000"/>
                          </a:solidFill>
                          <a:effectLst/>
                          <a:latin typeface="Calibri" panose="020F0502020204030204" pitchFamily="34" charset="0"/>
                        </a:rPr>
                        <a:t>1-nov</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44</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20.062,00</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183,43</a:t>
                      </a:r>
                    </a:p>
                  </a:txBody>
                  <a:tcPr marL="0" marR="0" marT="0" marB="0" anchor="ctr"/>
                </a:tc>
                <a:extLst>
                  <a:ext uri="{0D108BD9-81ED-4DB2-BD59-A6C34878D82A}">
                    <a16:rowId xmlns:a16="http://schemas.microsoft.com/office/drawing/2014/main" val="574168568"/>
                  </a:ext>
                </a:extLst>
              </a:tr>
              <a:tr h="462903">
                <a:tc>
                  <a:txBody>
                    <a:bodyPr/>
                    <a:lstStyle/>
                    <a:p>
                      <a:pPr algn="ctr" fontAlgn="ctr"/>
                      <a:r>
                        <a:rPr lang="es-ES" sz="1800" b="0" i="0" u="none" strike="noStrike">
                          <a:solidFill>
                            <a:srgbClr val="000000"/>
                          </a:solidFill>
                          <a:effectLst/>
                          <a:latin typeface="Calibri" panose="020F0502020204030204" pitchFamily="34" charset="0"/>
                        </a:rPr>
                        <a:t>BOL</a:t>
                      </a:r>
                    </a:p>
                  </a:txBody>
                  <a:tcPr marL="0" marR="0" marT="0" marB="0" anchor="ctr"/>
                </a:tc>
                <a:tc>
                  <a:txBody>
                    <a:bodyPr/>
                    <a:lstStyle/>
                    <a:p>
                      <a:pPr algn="ctr" fontAlgn="ctr"/>
                      <a:r>
                        <a:rPr lang="es-ES" sz="1800" b="0" i="0" u="none" strike="noStrike">
                          <a:solidFill>
                            <a:srgbClr val="000000"/>
                          </a:solidFill>
                          <a:effectLst/>
                          <a:latin typeface="Calibri" panose="020F0502020204030204" pitchFamily="34" charset="0"/>
                        </a:rPr>
                        <a:t>25-oct</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43</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5.577,00</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44,33</a:t>
                      </a:r>
                    </a:p>
                  </a:txBody>
                  <a:tcPr marL="0" marR="0" marT="0" marB="0" anchor="ctr"/>
                </a:tc>
                <a:extLst>
                  <a:ext uri="{0D108BD9-81ED-4DB2-BD59-A6C34878D82A}">
                    <a16:rowId xmlns:a16="http://schemas.microsoft.com/office/drawing/2014/main" val="3180649998"/>
                  </a:ext>
                </a:extLst>
              </a:tr>
              <a:tr h="462903">
                <a:tc>
                  <a:txBody>
                    <a:bodyPr/>
                    <a:lstStyle/>
                    <a:p>
                      <a:pPr algn="ctr" fontAlgn="ctr"/>
                      <a:r>
                        <a:rPr lang="es-ES" sz="1800" b="0" i="0" u="none" strike="noStrike">
                          <a:solidFill>
                            <a:srgbClr val="000000"/>
                          </a:solidFill>
                          <a:effectLst/>
                          <a:latin typeface="Calibri" panose="020F0502020204030204" pitchFamily="34" charset="0"/>
                        </a:rPr>
                        <a:t>COL</a:t>
                      </a:r>
                    </a:p>
                  </a:txBody>
                  <a:tcPr marL="0" marR="0" marT="0" marB="0" anchor="ctr"/>
                </a:tc>
                <a:tc>
                  <a:txBody>
                    <a:bodyPr/>
                    <a:lstStyle/>
                    <a:p>
                      <a:pPr algn="ctr" fontAlgn="ctr"/>
                      <a:r>
                        <a:rPr lang="es-ES" sz="1800" b="0" i="0" u="none" strike="noStrike">
                          <a:solidFill>
                            <a:srgbClr val="000000"/>
                          </a:solidFill>
                          <a:effectLst/>
                          <a:latin typeface="Calibri" panose="020F0502020204030204" pitchFamily="34" charset="0"/>
                        </a:rPr>
                        <a:t>15-nov</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46</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41,00</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0,08</a:t>
                      </a:r>
                    </a:p>
                  </a:txBody>
                  <a:tcPr marL="0" marR="0" marT="0" marB="0" anchor="ctr"/>
                </a:tc>
                <a:extLst>
                  <a:ext uri="{0D108BD9-81ED-4DB2-BD59-A6C34878D82A}">
                    <a16:rowId xmlns:a16="http://schemas.microsoft.com/office/drawing/2014/main" val="2100494531"/>
                  </a:ext>
                </a:extLst>
              </a:tr>
              <a:tr h="462903">
                <a:tc>
                  <a:txBody>
                    <a:bodyPr/>
                    <a:lstStyle/>
                    <a:p>
                      <a:pPr algn="ctr" fontAlgn="ctr"/>
                      <a:r>
                        <a:rPr lang="es-ES" sz="1800" b="0" i="0" u="none" strike="noStrike">
                          <a:solidFill>
                            <a:srgbClr val="000000"/>
                          </a:solidFill>
                          <a:effectLst/>
                          <a:latin typeface="Calibri" panose="020F0502020204030204" pitchFamily="34" charset="0"/>
                        </a:rPr>
                        <a:t>PER</a:t>
                      </a:r>
                    </a:p>
                  </a:txBody>
                  <a:tcPr marL="0" marR="0" marT="0" marB="0" anchor="ctr"/>
                </a:tc>
                <a:tc>
                  <a:txBody>
                    <a:bodyPr/>
                    <a:lstStyle/>
                    <a:p>
                      <a:pPr algn="ctr" fontAlgn="ctr"/>
                      <a:r>
                        <a:rPr lang="es-ES" sz="1800" b="0" i="0" u="none" strike="noStrike">
                          <a:solidFill>
                            <a:srgbClr val="000000"/>
                          </a:solidFill>
                          <a:effectLst/>
                          <a:latin typeface="Calibri" panose="020F0502020204030204" pitchFamily="34" charset="0"/>
                        </a:rPr>
                        <a:t>1-nov</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44</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19,00</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0,05</a:t>
                      </a:r>
                    </a:p>
                  </a:txBody>
                  <a:tcPr marL="0" marR="0" marT="0" marB="0" anchor="ctr"/>
                </a:tc>
                <a:extLst>
                  <a:ext uri="{0D108BD9-81ED-4DB2-BD59-A6C34878D82A}">
                    <a16:rowId xmlns:a16="http://schemas.microsoft.com/office/drawing/2014/main" val="666993396"/>
                  </a:ext>
                </a:extLst>
              </a:tr>
              <a:tr h="462903">
                <a:tc>
                  <a:txBody>
                    <a:bodyPr/>
                    <a:lstStyle/>
                    <a:p>
                      <a:pPr algn="ctr" fontAlgn="ctr"/>
                      <a:r>
                        <a:rPr lang="es-ES" sz="1800" b="0" i="0" u="none" strike="noStrike">
                          <a:solidFill>
                            <a:srgbClr val="000000"/>
                          </a:solidFill>
                          <a:effectLst/>
                          <a:latin typeface="Calibri" panose="020F0502020204030204" pitchFamily="34" charset="0"/>
                        </a:rPr>
                        <a:t>ECU</a:t>
                      </a:r>
                    </a:p>
                  </a:txBody>
                  <a:tcPr marL="0" marR="0" marT="0" marB="0" anchor="ctr"/>
                </a:tc>
                <a:tc>
                  <a:txBody>
                    <a:bodyPr/>
                    <a:lstStyle/>
                    <a:p>
                      <a:pPr algn="ctr" fontAlgn="ctr"/>
                      <a:r>
                        <a:rPr lang="es-ES" sz="1800" b="0" i="0" u="none" strike="noStrike">
                          <a:solidFill>
                            <a:srgbClr val="000000"/>
                          </a:solidFill>
                          <a:effectLst/>
                          <a:latin typeface="Calibri" panose="020F0502020204030204" pitchFamily="34" charset="0"/>
                        </a:rPr>
                        <a:t>15-nov</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46</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a:t>
                      </a:r>
                    </a:p>
                  </a:txBody>
                  <a:tcPr marL="0" marR="0" marT="0" marB="0" anchor="ctr"/>
                </a:tc>
                <a:extLst>
                  <a:ext uri="{0D108BD9-81ED-4DB2-BD59-A6C34878D82A}">
                    <a16:rowId xmlns:a16="http://schemas.microsoft.com/office/drawing/2014/main" val="2807216990"/>
                  </a:ext>
                </a:extLst>
              </a:tr>
              <a:tr h="462903">
                <a:tc>
                  <a:txBody>
                    <a:bodyPr/>
                    <a:lstStyle/>
                    <a:p>
                      <a:pPr algn="ctr" fontAlgn="ctr"/>
                      <a:r>
                        <a:rPr lang="es-ES" sz="1800" b="0" i="0" u="none" strike="noStrike">
                          <a:solidFill>
                            <a:srgbClr val="000000"/>
                          </a:solidFill>
                          <a:effectLst/>
                          <a:latin typeface="Calibri" panose="020F0502020204030204" pitchFamily="34" charset="0"/>
                        </a:rPr>
                        <a:t>CHI</a:t>
                      </a:r>
                    </a:p>
                  </a:txBody>
                  <a:tcPr marL="0" marR="0" marT="0" marB="0" anchor="ctr"/>
                </a:tc>
                <a:tc>
                  <a:txBody>
                    <a:bodyPr/>
                    <a:lstStyle/>
                    <a:p>
                      <a:pPr algn="ctr" fontAlgn="ctr"/>
                      <a:r>
                        <a:rPr lang="es-ES" sz="1800" b="0" i="0" u="none" strike="noStrike">
                          <a:solidFill>
                            <a:srgbClr val="000000"/>
                          </a:solidFill>
                          <a:effectLst/>
                          <a:latin typeface="Calibri" panose="020F0502020204030204" pitchFamily="34" charset="0"/>
                        </a:rPr>
                        <a:t>1-nov</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44</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a:t>
                      </a:r>
                    </a:p>
                  </a:txBody>
                  <a:tcPr marL="0" marR="0" marT="0" marB="0" anchor="ctr"/>
                </a:tc>
                <a:tc>
                  <a:txBody>
                    <a:bodyPr/>
                    <a:lstStyle/>
                    <a:p>
                      <a:pPr algn="ctr" fontAlgn="ctr"/>
                      <a:r>
                        <a:rPr lang="es-ES" sz="1800" b="0" i="0" u="none" strike="noStrike" dirty="0">
                          <a:solidFill>
                            <a:srgbClr val="000000"/>
                          </a:solidFill>
                          <a:effectLst/>
                          <a:latin typeface="Calibri" panose="020F0502020204030204" pitchFamily="34" charset="0"/>
                        </a:rPr>
                        <a:t>-</a:t>
                      </a:r>
                    </a:p>
                  </a:txBody>
                  <a:tcPr marL="0" marR="0" marT="0" marB="0" anchor="ctr"/>
                </a:tc>
                <a:extLst>
                  <a:ext uri="{0D108BD9-81ED-4DB2-BD59-A6C34878D82A}">
                    <a16:rowId xmlns:a16="http://schemas.microsoft.com/office/drawing/2014/main" val="2188182859"/>
                  </a:ext>
                </a:extLst>
              </a:tr>
            </a:tbl>
          </a:graphicData>
        </a:graphic>
      </p:graphicFrame>
    </p:spTree>
    <p:extLst>
      <p:ext uri="{BB962C8B-B14F-4D97-AF65-F5344CB8AC3E}">
        <p14:creationId xmlns:p14="http://schemas.microsoft.com/office/powerpoint/2010/main" val="103643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265324-7FD7-FCF2-F532-0205541088B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7AEBF3C-735D-3D26-5F7B-DEAEC97A7153}"/>
              </a:ext>
            </a:extLst>
          </p:cNvPr>
          <p:cNvSpPr txBox="1"/>
          <p:nvPr/>
        </p:nvSpPr>
        <p:spPr>
          <a:xfrm>
            <a:off x="1199578" y="2876868"/>
            <a:ext cx="9007557" cy="1938992"/>
          </a:xfrm>
          <a:prstGeom prst="rect">
            <a:avLst/>
          </a:prstGeom>
          <a:noFill/>
        </p:spPr>
        <p:txBody>
          <a:bodyPr wrap="square">
            <a:spAutoFit/>
          </a:bodyPr>
          <a:lstStyle/>
          <a:p>
            <a:pPr marL="285750" indent="-285750">
              <a:buFont typeface="Arial" panose="020B0604020202020204" pitchFamily="34" charset="0"/>
              <a:buChar char="•"/>
            </a:pPr>
            <a:r>
              <a:rPr lang="es-ES" sz="2000" dirty="0"/>
              <a:t>En 2025, entre la SE 1 y la SE 35 se notificaron 12.786 casos confirmados de </a:t>
            </a:r>
            <a:r>
              <a:rPr lang="es-ES" sz="2000" dirty="0" err="1"/>
              <a:t>Oropouche</a:t>
            </a:r>
            <a:r>
              <a:rPr lang="es-ES" sz="2000" dirty="0"/>
              <a:t> en la Región de las Américas.</a:t>
            </a:r>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dirty="0"/>
              <a:t>En 2025 Cuba también presenta la mayor tasa de incidencia de </a:t>
            </a:r>
            <a:r>
              <a:rPr lang="es-ES" sz="2000" dirty="0" err="1"/>
              <a:t>oropouche</a:t>
            </a:r>
            <a:r>
              <a:rPr lang="es-ES" sz="2000" dirty="0"/>
              <a:t> en las Américas, con 36.40 casos por cada 100,000 habitantes, muy por encima de Panamá (14.36) u de Brasil (5.60).</a:t>
            </a:r>
          </a:p>
        </p:txBody>
      </p:sp>
      <p:pic>
        <p:nvPicPr>
          <p:cNvPr id="3" name="Imagen 2">
            <a:extLst>
              <a:ext uri="{FF2B5EF4-FFF2-40B4-BE49-F238E27FC236}">
                <a16:creationId xmlns:a16="http://schemas.microsoft.com/office/drawing/2014/main" id="{58115A85-46B3-D628-9AEA-795262ED126D}"/>
              </a:ext>
            </a:extLst>
          </p:cNvPr>
          <p:cNvPicPr>
            <a:picLocks noChangeAspect="1"/>
          </p:cNvPicPr>
          <p:nvPr/>
        </p:nvPicPr>
        <p:blipFill>
          <a:blip r:embed="rId3"/>
          <a:stretch>
            <a:fillRect/>
          </a:stretch>
        </p:blipFill>
        <p:spPr>
          <a:xfrm>
            <a:off x="3222944" y="1055181"/>
            <a:ext cx="4544568" cy="1238749"/>
          </a:xfrm>
          <a:prstGeom prst="rect">
            <a:avLst/>
          </a:prstGeom>
        </p:spPr>
      </p:pic>
    </p:spTree>
    <p:extLst>
      <p:ext uri="{BB962C8B-B14F-4D97-AF65-F5344CB8AC3E}">
        <p14:creationId xmlns:p14="http://schemas.microsoft.com/office/powerpoint/2010/main" val="242806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98645CA-19A6-7F3A-6599-E4B55509659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0657EDC6-8AA7-B631-4C33-FDE11519C584}"/>
              </a:ext>
            </a:extLst>
          </p:cNvPr>
          <p:cNvSpPr txBox="1"/>
          <p:nvPr/>
        </p:nvSpPr>
        <p:spPr>
          <a:xfrm>
            <a:off x="828338" y="1690062"/>
            <a:ext cx="10854466" cy="4093428"/>
          </a:xfrm>
          <a:prstGeom prst="rect">
            <a:avLst/>
          </a:prstGeom>
          <a:noFill/>
        </p:spPr>
        <p:txBody>
          <a:bodyPr wrap="square">
            <a:spAutoFit/>
          </a:bodyPr>
          <a:lstStyle/>
          <a:p>
            <a:pPr marL="285750" indent="-28575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Actualizar la información epidemiológica sobre la transmisión de dengue</a:t>
            </a:r>
            <a:r>
              <a:rPr lang="es-ES" sz="2000" dirty="0">
                <a:latin typeface="Arial" panose="020B0604020202020204" pitchFamily="34" charset="0"/>
                <a:cs typeface="Arial" panose="020B0604020202020204" pitchFamily="34" charset="0"/>
              </a:rPr>
              <a:t> y otros brotes relevantes, considerando factores ambientales y estacionales que incrementan el riesgo.</a:t>
            </a:r>
          </a:p>
          <a:p>
            <a:pPr marL="285750" indent="-28575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Revisar la capacidad instalada y las brechas diagnósticas en laboratorios de frontera</a:t>
            </a:r>
            <a:r>
              <a:rPr lang="es-ES" sz="2000" dirty="0">
                <a:latin typeface="Arial" panose="020B0604020202020204" pitchFamily="34" charset="0"/>
                <a:cs typeface="Arial" panose="020B0604020202020204" pitchFamily="34" charset="0"/>
              </a:rPr>
              <a:t>, identificando fortalezas y necesidades en la detección de dengue, COVID-19, fiebre amarilla y gripe aviar.</a:t>
            </a:r>
          </a:p>
          <a:p>
            <a:pPr marL="285750" indent="-28575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Integrar la vigilancia genómica y epidemiológica</a:t>
            </a:r>
            <a:r>
              <a:rPr lang="es-ES" sz="2000" dirty="0">
                <a:latin typeface="Arial" panose="020B0604020202020204" pitchFamily="34" charset="0"/>
                <a:cs typeface="Arial" panose="020B0604020202020204" pitchFamily="34" charset="0"/>
              </a:rPr>
              <a:t> como soporte para decisiones oportunas, aprovechando herramientas regionales como el Observatorio RAIS.</a:t>
            </a:r>
          </a:p>
          <a:p>
            <a:pPr marL="285750" indent="-28575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Definir prioridades de cooperación binacional y regional</a:t>
            </a:r>
            <a:r>
              <a:rPr lang="es-ES" sz="2000" dirty="0">
                <a:latin typeface="Arial" panose="020B0604020202020204" pitchFamily="34" charset="0"/>
                <a:cs typeface="Arial" panose="020B0604020202020204" pitchFamily="34" charset="0"/>
              </a:rPr>
              <a:t>, con énfasis en zonas de frontera y escenarios de alta vulnerabilidad.</a:t>
            </a:r>
          </a:p>
          <a:p>
            <a:pPr marL="285750" indent="-28575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Establecer lineamientos de preparación para la temporada 2026</a:t>
            </a:r>
            <a:r>
              <a:rPr lang="es-ES" sz="2000" dirty="0">
                <a:latin typeface="Arial" panose="020B0604020202020204" pitchFamily="34" charset="0"/>
                <a:cs typeface="Arial" panose="020B0604020202020204" pitchFamily="34" charset="0"/>
              </a:rPr>
              <a:t>, anticipando condiciones ambientales favorables para la expansión de vectores y la intensificación de brotes.</a:t>
            </a:r>
            <a:endParaRPr lang="es-PE" sz="2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4955675-BE74-4FEF-4F85-A9BF0628DE6D}"/>
              </a:ext>
            </a:extLst>
          </p:cNvPr>
          <p:cNvSpPr txBox="1"/>
          <p:nvPr/>
        </p:nvSpPr>
        <p:spPr>
          <a:xfrm>
            <a:off x="3223988" y="782122"/>
            <a:ext cx="7071360" cy="584775"/>
          </a:xfrm>
          <a:prstGeom prst="rect">
            <a:avLst/>
          </a:prstGeom>
          <a:noFill/>
        </p:spPr>
        <p:txBody>
          <a:bodyPr wrap="square" rtlCol="0">
            <a:spAutoFit/>
          </a:bodyPr>
          <a:lstStyle/>
          <a:p>
            <a:pPr algn="ctr"/>
            <a:r>
              <a:rPr lang="es-ES" sz="3200" b="1" dirty="0">
                <a:solidFill>
                  <a:srgbClr val="C00000"/>
                </a:solidFill>
              </a:rPr>
              <a:t>Medidas en ámbito andino</a:t>
            </a:r>
          </a:p>
        </p:txBody>
      </p:sp>
    </p:spTree>
    <p:extLst>
      <p:ext uri="{BB962C8B-B14F-4D97-AF65-F5344CB8AC3E}">
        <p14:creationId xmlns:p14="http://schemas.microsoft.com/office/powerpoint/2010/main" val="278215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475;p64">
            <a:extLst>
              <a:ext uri="{FF2B5EF4-FFF2-40B4-BE49-F238E27FC236}">
                <a16:creationId xmlns:a16="http://schemas.microsoft.com/office/drawing/2014/main" id="{5AB472CE-146C-11FD-BF1D-5A310FE6A3AA}"/>
              </a:ext>
            </a:extLst>
          </p:cNvPr>
          <p:cNvSpPr/>
          <p:nvPr/>
        </p:nvSpPr>
        <p:spPr>
          <a:xfrm>
            <a:off x="4021695" y="5969602"/>
            <a:ext cx="4447994"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PE" sz="3600" b="1" dirty="0">
                <a:solidFill>
                  <a:schemeClr val="bg1"/>
                </a:solidFill>
                <a:latin typeface="Arial Black"/>
                <a:ea typeface="Arial Black"/>
                <a:cs typeface="Arial Black"/>
                <a:sym typeface="Arial Black"/>
              </a:rPr>
              <a:t>¡Muchas gracias!</a:t>
            </a:r>
            <a:endParaRPr dirty="0">
              <a:solidFill>
                <a:schemeClr val="bg1"/>
              </a:solidFill>
            </a:endParaRPr>
          </a:p>
        </p:txBody>
      </p:sp>
    </p:spTree>
    <p:extLst>
      <p:ext uri="{BB962C8B-B14F-4D97-AF65-F5344CB8AC3E}">
        <p14:creationId xmlns:p14="http://schemas.microsoft.com/office/powerpoint/2010/main" val="307817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20593A8C-0BB9-7ABB-DC3F-5396450A7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338" y="1416241"/>
            <a:ext cx="5582984" cy="3720267"/>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6746C7C-06BE-9B8B-6E79-F04AE7761AD1}"/>
              </a:ext>
            </a:extLst>
          </p:cNvPr>
          <p:cNvSpPr txBox="1"/>
          <p:nvPr/>
        </p:nvSpPr>
        <p:spPr>
          <a:xfrm>
            <a:off x="4966338" y="5332171"/>
            <a:ext cx="5900927" cy="415498"/>
          </a:xfrm>
          <a:prstGeom prst="rect">
            <a:avLst/>
          </a:prstGeom>
          <a:noFill/>
        </p:spPr>
        <p:txBody>
          <a:bodyPr wrap="square">
            <a:spAutoFit/>
          </a:bodyPr>
          <a:lstStyle/>
          <a:p>
            <a:r>
              <a:rPr lang="es-ES" sz="1050" dirty="0"/>
              <a:t>IMG: Las calles se inundaron en partes de la ciudad de Santiago de Cuba, la segunda más poblada de la isla.</a:t>
            </a:r>
          </a:p>
        </p:txBody>
      </p:sp>
      <p:sp>
        <p:nvSpPr>
          <p:cNvPr id="15" name="CuadroTexto 14">
            <a:extLst>
              <a:ext uri="{FF2B5EF4-FFF2-40B4-BE49-F238E27FC236}">
                <a16:creationId xmlns:a16="http://schemas.microsoft.com/office/drawing/2014/main" id="{4DE1E7CC-D8EA-1769-07DF-E2999ED6D525}"/>
              </a:ext>
            </a:extLst>
          </p:cNvPr>
          <p:cNvSpPr txBox="1"/>
          <p:nvPr/>
        </p:nvSpPr>
        <p:spPr>
          <a:xfrm>
            <a:off x="4242816" y="514166"/>
            <a:ext cx="6156960" cy="584775"/>
          </a:xfrm>
          <a:prstGeom prst="rect">
            <a:avLst/>
          </a:prstGeom>
          <a:noFill/>
        </p:spPr>
        <p:txBody>
          <a:bodyPr wrap="square" rtlCol="0">
            <a:spAutoFit/>
          </a:bodyPr>
          <a:lstStyle/>
          <a:p>
            <a:r>
              <a:rPr lang="es-ES" sz="3200" b="1" dirty="0">
                <a:solidFill>
                  <a:srgbClr val="C00000"/>
                </a:solidFill>
              </a:rPr>
              <a:t>Brotes de </a:t>
            </a:r>
            <a:r>
              <a:rPr lang="es-ES" sz="3200" b="1" dirty="0" err="1">
                <a:solidFill>
                  <a:srgbClr val="C00000"/>
                </a:solidFill>
              </a:rPr>
              <a:t>Arbovirus</a:t>
            </a:r>
            <a:r>
              <a:rPr lang="es-ES" sz="3200" b="1" dirty="0">
                <a:solidFill>
                  <a:srgbClr val="C00000"/>
                </a:solidFill>
              </a:rPr>
              <a:t> en Cuba</a:t>
            </a:r>
          </a:p>
        </p:txBody>
      </p:sp>
      <p:graphicFrame>
        <p:nvGraphicFramePr>
          <p:cNvPr id="4" name="Diagrama 3">
            <a:extLst>
              <a:ext uri="{FF2B5EF4-FFF2-40B4-BE49-F238E27FC236}">
                <a16:creationId xmlns:a16="http://schemas.microsoft.com/office/drawing/2014/main" id="{989AF529-C662-A212-2473-0CF22CAB4DFA}"/>
              </a:ext>
            </a:extLst>
          </p:cNvPr>
          <p:cNvGraphicFramePr/>
          <p:nvPr>
            <p:extLst>
              <p:ext uri="{D42A27DB-BD31-4B8C-83A1-F6EECF244321}">
                <p14:modId xmlns:p14="http://schemas.microsoft.com/office/powerpoint/2010/main" val="2953429543"/>
              </p:ext>
            </p:extLst>
          </p:nvPr>
        </p:nvGraphicFramePr>
        <p:xfrm>
          <a:off x="268224" y="1273179"/>
          <a:ext cx="4332354" cy="5070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46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EB97833-B4DB-2534-7EB8-4BC4623D9BF9}"/>
              </a:ext>
            </a:extLst>
          </p:cNvPr>
          <p:cNvSpPr txBox="1"/>
          <p:nvPr/>
        </p:nvSpPr>
        <p:spPr>
          <a:xfrm>
            <a:off x="353568" y="6308984"/>
            <a:ext cx="9826752" cy="430887"/>
          </a:xfrm>
          <a:prstGeom prst="rect">
            <a:avLst/>
          </a:prstGeom>
          <a:noFill/>
        </p:spPr>
        <p:txBody>
          <a:bodyPr wrap="square">
            <a:spAutoFit/>
          </a:bodyPr>
          <a:lstStyle/>
          <a:p>
            <a:r>
              <a:rPr lang="es-ES" sz="1100" dirty="0" err="1"/>
              <a:t>Rauters</a:t>
            </a:r>
            <a:r>
              <a:rPr lang="es-ES" sz="1100" dirty="0"/>
              <a:t>, 13 de noviembre 2025. Cuba lucha por contener la propagación del virus </a:t>
            </a:r>
            <a:r>
              <a:rPr lang="es-ES" sz="1100" dirty="0" err="1"/>
              <a:t>chikungunya</a:t>
            </a:r>
            <a:r>
              <a:rPr lang="es-ES" sz="1100" dirty="0"/>
              <a:t> transmitido por mosquitos. Link: </a:t>
            </a:r>
            <a:r>
              <a:rPr lang="es-ES" sz="1100" dirty="0">
                <a:hlinkClick r:id="rId3"/>
              </a:rPr>
              <a:t>https://www.reuters.com/business/environment/cuba-fights-contain-spread-mosquito-borne-chikungunya-virus-2025-11-13/</a:t>
            </a:r>
            <a:r>
              <a:rPr lang="es-ES" sz="1100" dirty="0"/>
              <a:t> </a:t>
            </a:r>
          </a:p>
        </p:txBody>
      </p:sp>
      <p:graphicFrame>
        <p:nvGraphicFramePr>
          <p:cNvPr id="6" name="Diagrama 5">
            <a:extLst>
              <a:ext uri="{FF2B5EF4-FFF2-40B4-BE49-F238E27FC236}">
                <a16:creationId xmlns:a16="http://schemas.microsoft.com/office/drawing/2014/main" id="{89F11EDC-C5FB-B334-7459-0F0DBFDD2C45}"/>
              </a:ext>
            </a:extLst>
          </p:cNvPr>
          <p:cNvGraphicFramePr/>
          <p:nvPr>
            <p:extLst>
              <p:ext uri="{D42A27DB-BD31-4B8C-83A1-F6EECF244321}">
                <p14:modId xmlns:p14="http://schemas.microsoft.com/office/powerpoint/2010/main" val="979194915"/>
              </p:ext>
            </p:extLst>
          </p:nvPr>
        </p:nvGraphicFramePr>
        <p:xfrm>
          <a:off x="641984" y="2288786"/>
          <a:ext cx="3633216" cy="286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C6F598AC-4FA9-EA26-C9A7-7792F8386BA6}"/>
              </a:ext>
            </a:extLst>
          </p:cNvPr>
          <p:cNvSpPr txBox="1"/>
          <p:nvPr/>
        </p:nvSpPr>
        <p:spPr>
          <a:xfrm>
            <a:off x="353568" y="5797494"/>
            <a:ext cx="8095488" cy="461665"/>
          </a:xfrm>
          <a:prstGeom prst="rect">
            <a:avLst/>
          </a:prstGeom>
          <a:noFill/>
        </p:spPr>
        <p:txBody>
          <a:bodyPr wrap="square">
            <a:spAutoFit/>
          </a:bodyPr>
          <a:lstStyle/>
          <a:p>
            <a:r>
              <a:rPr lang="es-ES" sz="1200" dirty="0"/>
              <a:t>Una epidemia de chikunguña desborda a Cuba. Link: </a:t>
            </a:r>
            <a:r>
              <a:rPr lang="es-ES" sz="1200" dirty="0">
                <a:hlinkClick r:id="rId9"/>
              </a:rPr>
              <a:t>https://www.france24.com/es/minuto-a-minuto/20251121-una-epidemia-de-chikungu%C3%B1a-desborda-a-cuba</a:t>
            </a:r>
            <a:r>
              <a:rPr lang="es-ES" sz="1200" dirty="0"/>
              <a:t> </a:t>
            </a:r>
          </a:p>
        </p:txBody>
      </p:sp>
      <p:grpSp>
        <p:nvGrpSpPr>
          <p:cNvPr id="7" name="Grupo 6">
            <a:extLst>
              <a:ext uri="{FF2B5EF4-FFF2-40B4-BE49-F238E27FC236}">
                <a16:creationId xmlns:a16="http://schemas.microsoft.com/office/drawing/2014/main" id="{330E0223-12F3-E49A-7923-C3A489ABD399}"/>
              </a:ext>
            </a:extLst>
          </p:cNvPr>
          <p:cNvGrpSpPr/>
          <p:nvPr/>
        </p:nvGrpSpPr>
        <p:grpSpPr>
          <a:xfrm>
            <a:off x="641984" y="1383857"/>
            <a:ext cx="3633216" cy="663389"/>
            <a:chOff x="0" y="52541"/>
            <a:chExt cx="3633216" cy="663389"/>
          </a:xfrm>
        </p:grpSpPr>
        <p:sp>
          <p:nvSpPr>
            <p:cNvPr id="10" name="Rectángulo redondeado 9">
              <a:extLst>
                <a:ext uri="{FF2B5EF4-FFF2-40B4-BE49-F238E27FC236}">
                  <a16:creationId xmlns:a16="http://schemas.microsoft.com/office/drawing/2014/main" id="{3E2637E9-485F-1DEE-5894-5A9FD496DFCC}"/>
                </a:ext>
              </a:extLst>
            </p:cNvPr>
            <p:cNvSpPr/>
            <p:nvPr/>
          </p:nvSpPr>
          <p:spPr>
            <a:xfrm>
              <a:off x="0" y="52541"/>
              <a:ext cx="3633216" cy="6633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PE"/>
            </a:p>
          </p:txBody>
        </p:sp>
        <p:sp>
          <p:nvSpPr>
            <p:cNvPr id="11" name="CuadroTexto 10">
              <a:extLst>
                <a:ext uri="{FF2B5EF4-FFF2-40B4-BE49-F238E27FC236}">
                  <a16:creationId xmlns:a16="http://schemas.microsoft.com/office/drawing/2014/main" id="{C849F125-4041-757C-DE54-4B1D82093C55}"/>
                </a:ext>
              </a:extLst>
            </p:cNvPr>
            <p:cNvSpPr txBox="1"/>
            <p:nvPr/>
          </p:nvSpPr>
          <p:spPr>
            <a:xfrm>
              <a:off x="32384" y="84925"/>
              <a:ext cx="3568448" cy="598621"/>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kern="1200" dirty="0"/>
                <a:t>Al 20 de noviembre del 2025</a:t>
              </a:r>
            </a:p>
          </p:txBody>
        </p:sp>
      </p:grpSp>
      <p:pic>
        <p:nvPicPr>
          <p:cNvPr id="12" name="Picture 12">
            <a:extLst>
              <a:ext uri="{FF2B5EF4-FFF2-40B4-BE49-F238E27FC236}">
                <a16:creationId xmlns:a16="http://schemas.microsoft.com/office/drawing/2014/main" id="{20593A8C-0BB9-7ABB-DC3F-5396450A74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6338" y="1416241"/>
            <a:ext cx="5582984" cy="3720267"/>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6746C7C-06BE-9B8B-6E79-F04AE7761AD1}"/>
              </a:ext>
            </a:extLst>
          </p:cNvPr>
          <p:cNvSpPr txBox="1"/>
          <p:nvPr/>
        </p:nvSpPr>
        <p:spPr>
          <a:xfrm>
            <a:off x="4966338" y="5332171"/>
            <a:ext cx="5900927" cy="415498"/>
          </a:xfrm>
          <a:prstGeom prst="rect">
            <a:avLst/>
          </a:prstGeom>
          <a:noFill/>
        </p:spPr>
        <p:txBody>
          <a:bodyPr wrap="square">
            <a:spAutoFit/>
          </a:bodyPr>
          <a:lstStyle/>
          <a:p>
            <a:r>
              <a:rPr lang="es-ES" sz="1050" dirty="0"/>
              <a:t>IMG: Las calles se inundaron en partes de la ciudad de Santiago de Cuba, la segunda más poblada de la isla.</a:t>
            </a:r>
          </a:p>
        </p:txBody>
      </p:sp>
      <p:sp>
        <p:nvSpPr>
          <p:cNvPr id="15" name="CuadroTexto 14">
            <a:extLst>
              <a:ext uri="{FF2B5EF4-FFF2-40B4-BE49-F238E27FC236}">
                <a16:creationId xmlns:a16="http://schemas.microsoft.com/office/drawing/2014/main" id="{4DE1E7CC-D8EA-1769-07DF-E2999ED6D525}"/>
              </a:ext>
            </a:extLst>
          </p:cNvPr>
          <p:cNvSpPr txBox="1"/>
          <p:nvPr/>
        </p:nvSpPr>
        <p:spPr>
          <a:xfrm>
            <a:off x="4242816" y="514166"/>
            <a:ext cx="6156960" cy="584775"/>
          </a:xfrm>
          <a:prstGeom prst="rect">
            <a:avLst/>
          </a:prstGeom>
          <a:noFill/>
        </p:spPr>
        <p:txBody>
          <a:bodyPr wrap="square" rtlCol="0">
            <a:spAutoFit/>
          </a:bodyPr>
          <a:lstStyle/>
          <a:p>
            <a:r>
              <a:rPr lang="es-ES" sz="3200" b="1" dirty="0">
                <a:solidFill>
                  <a:srgbClr val="C00000"/>
                </a:solidFill>
              </a:rPr>
              <a:t>Brote de </a:t>
            </a:r>
            <a:r>
              <a:rPr lang="es-ES" sz="3200" b="1" dirty="0" err="1">
                <a:solidFill>
                  <a:srgbClr val="C00000"/>
                </a:solidFill>
              </a:rPr>
              <a:t>Chikungunya</a:t>
            </a:r>
            <a:r>
              <a:rPr lang="es-ES" sz="3200" b="1" dirty="0">
                <a:solidFill>
                  <a:srgbClr val="C00000"/>
                </a:solidFill>
              </a:rPr>
              <a:t> en Cuba</a:t>
            </a:r>
          </a:p>
        </p:txBody>
      </p:sp>
    </p:spTree>
    <p:extLst>
      <p:ext uri="{BB962C8B-B14F-4D97-AF65-F5344CB8AC3E}">
        <p14:creationId xmlns:p14="http://schemas.microsoft.com/office/powerpoint/2010/main" val="148213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D47E397-8390-2009-7213-FD86058318C1}"/>
              </a:ext>
            </a:extLst>
          </p:cNvPr>
          <p:cNvGraphicFramePr/>
          <p:nvPr>
            <p:extLst>
              <p:ext uri="{D42A27DB-BD31-4B8C-83A1-F6EECF244321}">
                <p14:modId xmlns:p14="http://schemas.microsoft.com/office/powerpoint/2010/main" val="2737581629"/>
              </p:ext>
            </p:extLst>
          </p:nvPr>
        </p:nvGraphicFramePr>
        <p:xfrm>
          <a:off x="682752" y="1461662"/>
          <a:ext cx="4303776" cy="393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FB7AB23A-0631-7EC6-7646-EA00C7BB88D6}"/>
              </a:ext>
            </a:extLst>
          </p:cNvPr>
          <p:cNvSpPr txBox="1"/>
          <p:nvPr/>
        </p:nvSpPr>
        <p:spPr>
          <a:xfrm>
            <a:off x="353568" y="6177927"/>
            <a:ext cx="9826752" cy="430887"/>
          </a:xfrm>
          <a:prstGeom prst="rect">
            <a:avLst/>
          </a:prstGeom>
          <a:noFill/>
        </p:spPr>
        <p:txBody>
          <a:bodyPr wrap="square">
            <a:spAutoFit/>
          </a:bodyPr>
          <a:lstStyle/>
          <a:p>
            <a:r>
              <a:rPr lang="es-ES" sz="1100" dirty="0" err="1"/>
              <a:t>Rauters</a:t>
            </a:r>
            <a:r>
              <a:rPr lang="es-ES" sz="1100" dirty="0"/>
              <a:t>, 13 de noviembre 2025. Cuba lucha por contener la propagación del virus </a:t>
            </a:r>
            <a:r>
              <a:rPr lang="es-ES" sz="1100" dirty="0" err="1"/>
              <a:t>chikungunya</a:t>
            </a:r>
            <a:r>
              <a:rPr lang="es-ES" sz="1100" dirty="0"/>
              <a:t> transmitido por mosquitos. Link: </a:t>
            </a:r>
            <a:r>
              <a:rPr lang="es-ES" sz="1100" dirty="0">
                <a:hlinkClick r:id="rId8"/>
              </a:rPr>
              <a:t>https://www.reuters.com/business/environment/cuba-fights-contain-spread-mosquito-borne-chikungunya-virus-2025-11-13/</a:t>
            </a:r>
            <a:r>
              <a:rPr lang="es-ES" sz="1100" dirty="0"/>
              <a:t> </a:t>
            </a:r>
          </a:p>
        </p:txBody>
      </p:sp>
      <p:pic>
        <p:nvPicPr>
          <p:cNvPr id="5" name="Imagen 4">
            <a:extLst>
              <a:ext uri="{FF2B5EF4-FFF2-40B4-BE49-F238E27FC236}">
                <a16:creationId xmlns:a16="http://schemas.microsoft.com/office/drawing/2014/main" id="{6C2FAD89-B35C-4A2F-95B9-6CD6ED8FCBF7}"/>
              </a:ext>
            </a:extLst>
          </p:cNvPr>
          <p:cNvPicPr>
            <a:picLocks noChangeAspect="1"/>
          </p:cNvPicPr>
          <p:nvPr/>
        </p:nvPicPr>
        <p:blipFill>
          <a:blip r:embed="rId9"/>
          <a:stretch>
            <a:fillRect/>
          </a:stretch>
        </p:blipFill>
        <p:spPr>
          <a:xfrm>
            <a:off x="6096000" y="1266832"/>
            <a:ext cx="5102352" cy="3393545"/>
          </a:xfrm>
          <a:prstGeom prst="rect">
            <a:avLst/>
          </a:prstGeom>
        </p:spPr>
      </p:pic>
      <p:sp>
        <p:nvSpPr>
          <p:cNvPr id="7" name="CuadroTexto 6">
            <a:extLst>
              <a:ext uri="{FF2B5EF4-FFF2-40B4-BE49-F238E27FC236}">
                <a16:creationId xmlns:a16="http://schemas.microsoft.com/office/drawing/2014/main" id="{A19986A2-452F-BDC4-F65A-D52860064B94}"/>
              </a:ext>
            </a:extLst>
          </p:cNvPr>
          <p:cNvSpPr txBox="1"/>
          <p:nvPr/>
        </p:nvSpPr>
        <p:spPr>
          <a:xfrm>
            <a:off x="5873496" y="4848056"/>
            <a:ext cx="6096000" cy="430887"/>
          </a:xfrm>
          <a:prstGeom prst="rect">
            <a:avLst/>
          </a:prstGeom>
          <a:noFill/>
        </p:spPr>
        <p:txBody>
          <a:bodyPr wrap="square">
            <a:spAutoFit/>
          </a:bodyPr>
          <a:lstStyle/>
          <a:p>
            <a:r>
              <a:rPr lang="es-ES" sz="1100" b="0" i="0" dirty="0">
                <a:solidFill>
                  <a:srgbClr val="011D26"/>
                </a:solidFill>
                <a:effectLst/>
                <a:latin typeface="Inter"/>
              </a:rPr>
              <a:t>Un empleado del Ministerio de Salud Pública de Cuba fumiga una casa en el barrio de Jesús María, en La Habana Vieja, el 20 de noviembre 2025 © Adalberto Roque / AFP</a:t>
            </a:r>
            <a:endParaRPr lang="es-ES" sz="1100" dirty="0"/>
          </a:p>
        </p:txBody>
      </p:sp>
      <p:sp>
        <p:nvSpPr>
          <p:cNvPr id="9" name="CuadroTexto 8">
            <a:extLst>
              <a:ext uri="{FF2B5EF4-FFF2-40B4-BE49-F238E27FC236}">
                <a16:creationId xmlns:a16="http://schemas.microsoft.com/office/drawing/2014/main" id="{2AD4EF68-DC37-6808-1301-93318803CFCC}"/>
              </a:ext>
            </a:extLst>
          </p:cNvPr>
          <p:cNvSpPr txBox="1"/>
          <p:nvPr/>
        </p:nvSpPr>
        <p:spPr>
          <a:xfrm>
            <a:off x="353568" y="5798922"/>
            <a:ext cx="8034528" cy="261610"/>
          </a:xfrm>
          <a:prstGeom prst="rect">
            <a:avLst/>
          </a:prstGeom>
          <a:noFill/>
        </p:spPr>
        <p:txBody>
          <a:bodyPr wrap="square">
            <a:spAutoFit/>
          </a:bodyPr>
          <a:lstStyle/>
          <a:p>
            <a:r>
              <a:rPr lang="es-ES" sz="1100" b="0" i="0" dirty="0">
                <a:solidFill>
                  <a:srgbClr val="444444"/>
                </a:solidFill>
                <a:effectLst/>
                <a:latin typeface="Arial" panose="020B0604020202020204" pitchFamily="34" charset="0"/>
              </a:rPr>
              <a:t>Actualizan sobre situación epidemiológica en Cuba. </a:t>
            </a:r>
            <a:r>
              <a:rPr lang="es-ES" sz="1100" dirty="0"/>
              <a:t>Link: </a:t>
            </a:r>
            <a:r>
              <a:rPr lang="es-ES" sz="1100" dirty="0">
                <a:hlinkClick r:id="rId10"/>
              </a:rPr>
              <a:t>https://salud.msp.gob.cu/?p=45185</a:t>
            </a:r>
            <a:r>
              <a:rPr lang="es-ES" sz="1100" dirty="0"/>
              <a:t> </a:t>
            </a:r>
          </a:p>
        </p:txBody>
      </p:sp>
      <p:sp>
        <p:nvSpPr>
          <p:cNvPr id="10" name="CuadroTexto 9">
            <a:extLst>
              <a:ext uri="{FF2B5EF4-FFF2-40B4-BE49-F238E27FC236}">
                <a16:creationId xmlns:a16="http://schemas.microsoft.com/office/drawing/2014/main" id="{1C3708D8-2C9E-4812-539A-6EF232CC0BA3}"/>
              </a:ext>
            </a:extLst>
          </p:cNvPr>
          <p:cNvSpPr txBox="1"/>
          <p:nvPr/>
        </p:nvSpPr>
        <p:spPr>
          <a:xfrm>
            <a:off x="4232058" y="189614"/>
            <a:ext cx="6156960" cy="1077218"/>
          </a:xfrm>
          <a:prstGeom prst="rect">
            <a:avLst/>
          </a:prstGeom>
          <a:noFill/>
        </p:spPr>
        <p:txBody>
          <a:bodyPr wrap="square" rtlCol="0">
            <a:spAutoFit/>
          </a:bodyPr>
          <a:lstStyle/>
          <a:p>
            <a:pPr algn="ctr"/>
            <a:r>
              <a:rPr lang="es-ES" sz="3200" b="1" dirty="0">
                <a:solidFill>
                  <a:srgbClr val="C00000"/>
                </a:solidFill>
              </a:rPr>
              <a:t>Brote de Chikungunya en Cuba, Noviembre 2025</a:t>
            </a:r>
          </a:p>
        </p:txBody>
      </p:sp>
    </p:spTree>
    <p:extLst>
      <p:ext uri="{BB962C8B-B14F-4D97-AF65-F5344CB8AC3E}">
        <p14:creationId xmlns:p14="http://schemas.microsoft.com/office/powerpoint/2010/main" val="184161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54D7085-55AC-D236-6E2E-35D70095F5A8}"/>
              </a:ext>
            </a:extLst>
          </p:cNvPr>
          <p:cNvGraphicFramePr/>
          <p:nvPr>
            <p:extLst>
              <p:ext uri="{D42A27DB-BD31-4B8C-83A1-F6EECF244321}">
                <p14:modId xmlns:p14="http://schemas.microsoft.com/office/powerpoint/2010/main" val="2346351995"/>
              </p:ext>
            </p:extLst>
          </p:nvPr>
        </p:nvGraphicFramePr>
        <p:xfrm>
          <a:off x="451104" y="1134680"/>
          <a:ext cx="4108704"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9EB97833-B4DB-2534-7EB8-4BC4623D9BF9}"/>
              </a:ext>
            </a:extLst>
          </p:cNvPr>
          <p:cNvSpPr txBox="1"/>
          <p:nvPr/>
        </p:nvSpPr>
        <p:spPr>
          <a:xfrm>
            <a:off x="353568" y="6308984"/>
            <a:ext cx="9826752" cy="430887"/>
          </a:xfrm>
          <a:prstGeom prst="rect">
            <a:avLst/>
          </a:prstGeom>
          <a:noFill/>
        </p:spPr>
        <p:txBody>
          <a:bodyPr wrap="square">
            <a:spAutoFit/>
          </a:bodyPr>
          <a:lstStyle/>
          <a:p>
            <a:r>
              <a:rPr lang="es-ES" sz="1100" dirty="0" err="1"/>
              <a:t>Rauters</a:t>
            </a:r>
            <a:r>
              <a:rPr lang="es-ES" sz="1100" dirty="0"/>
              <a:t>, 13 de noviembre 2025. Cuba lucha por contener la propagación del virus </a:t>
            </a:r>
            <a:r>
              <a:rPr lang="es-ES" sz="1100" dirty="0" err="1"/>
              <a:t>chikungunya</a:t>
            </a:r>
            <a:r>
              <a:rPr lang="es-ES" sz="1100" dirty="0"/>
              <a:t> transmitido por mosquitos. Link: </a:t>
            </a:r>
            <a:r>
              <a:rPr lang="es-ES" sz="1100" dirty="0">
                <a:hlinkClick r:id="rId8"/>
              </a:rPr>
              <a:t>https://www.reuters.com/business/environment/cuba-fights-contain-spread-mosquito-borne-chikungunya-virus-2025-11-13/</a:t>
            </a:r>
            <a:r>
              <a:rPr lang="es-ES" sz="1100" dirty="0"/>
              <a:t> </a:t>
            </a:r>
          </a:p>
        </p:txBody>
      </p:sp>
      <p:sp>
        <p:nvSpPr>
          <p:cNvPr id="9" name="CuadroTexto 8">
            <a:extLst>
              <a:ext uri="{FF2B5EF4-FFF2-40B4-BE49-F238E27FC236}">
                <a16:creationId xmlns:a16="http://schemas.microsoft.com/office/drawing/2014/main" id="{C6F598AC-4FA9-EA26-C9A7-7792F8386BA6}"/>
              </a:ext>
            </a:extLst>
          </p:cNvPr>
          <p:cNvSpPr txBox="1"/>
          <p:nvPr/>
        </p:nvSpPr>
        <p:spPr>
          <a:xfrm>
            <a:off x="353568" y="5797494"/>
            <a:ext cx="8095488" cy="461665"/>
          </a:xfrm>
          <a:prstGeom prst="rect">
            <a:avLst/>
          </a:prstGeom>
          <a:noFill/>
        </p:spPr>
        <p:txBody>
          <a:bodyPr wrap="square">
            <a:spAutoFit/>
          </a:bodyPr>
          <a:lstStyle/>
          <a:p>
            <a:r>
              <a:rPr lang="es-ES" sz="1200" dirty="0"/>
              <a:t>Una epidemia de chikunguña desborda a Cuba. Link: </a:t>
            </a:r>
            <a:r>
              <a:rPr lang="es-ES" sz="1200" dirty="0">
                <a:hlinkClick r:id="rId9"/>
              </a:rPr>
              <a:t>https://www.france24.com/es/minuto-a-minuto/20251121-una-epidemia-de-chikungu%C3%B1a-desborda-a-cuba</a:t>
            </a:r>
            <a:r>
              <a:rPr lang="es-ES" sz="1200" dirty="0"/>
              <a:t> </a:t>
            </a:r>
          </a:p>
        </p:txBody>
      </p:sp>
      <p:pic>
        <p:nvPicPr>
          <p:cNvPr id="2" name="Marcador de contenido 3">
            <a:extLst>
              <a:ext uri="{FF2B5EF4-FFF2-40B4-BE49-F238E27FC236}">
                <a16:creationId xmlns:a16="http://schemas.microsoft.com/office/drawing/2014/main" id="{C88D5958-601D-4986-0904-F62A789F69B5}"/>
              </a:ext>
            </a:extLst>
          </p:cNvPr>
          <p:cNvPicPr>
            <a:picLocks noChangeAspect="1"/>
          </p:cNvPicPr>
          <p:nvPr/>
        </p:nvPicPr>
        <p:blipFill>
          <a:blip r:embed="rId10"/>
          <a:stretch>
            <a:fillRect/>
          </a:stretch>
        </p:blipFill>
        <p:spPr>
          <a:xfrm>
            <a:off x="5228245" y="1246697"/>
            <a:ext cx="5939627" cy="3513032"/>
          </a:xfrm>
          <a:prstGeom prst="rect">
            <a:avLst/>
          </a:prstGeom>
        </p:spPr>
      </p:pic>
      <p:sp>
        <p:nvSpPr>
          <p:cNvPr id="8" name="CuadroTexto 7">
            <a:extLst>
              <a:ext uri="{FF2B5EF4-FFF2-40B4-BE49-F238E27FC236}">
                <a16:creationId xmlns:a16="http://schemas.microsoft.com/office/drawing/2014/main" id="{1A572130-EEC4-7EFC-E71E-E08675D60510}"/>
              </a:ext>
            </a:extLst>
          </p:cNvPr>
          <p:cNvSpPr txBox="1"/>
          <p:nvPr/>
        </p:nvSpPr>
        <p:spPr>
          <a:xfrm>
            <a:off x="5228245" y="5063168"/>
            <a:ext cx="6096000" cy="430887"/>
          </a:xfrm>
          <a:prstGeom prst="rect">
            <a:avLst/>
          </a:prstGeom>
          <a:noFill/>
        </p:spPr>
        <p:txBody>
          <a:bodyPr wrap="square">
            <a:spAutoFit/>
          </a:bodyPr>
          <a:lstStyle/>
          <a:p>
            <a:r>
              <a:rPr lang="es-ES" sz="1100" b="0" i="0" dirty="0">
                <a:solidFill>
                  <a:srgbClr val="011D26"/>
                </a:solidFill>
                <a:effectLst/>
                <a:latin typeface="Inter"/>
              </a:rPr>
              <a:t>IMG</a:t>
            </a:r>
            <a:r>
              <a:rPr lang="es-ES" sz="1100" dirty="0">
                <a:solidFill>
                  <a:srgbClr val="011D26"/>
                </a:solidFill>
                <a:latin typeface="Inter"/>
              </a:rPr>
              <a:t>: </a:t>
            </a:r>
            <a:r>
              <a:rPr lang="es-ES" sz="1100" b="0" i="0" dirty="0">
                <a:solidFill>
                  <a:srgbClr val="011D26"/>
                </a:solidFill>
                <a:effectLst/>
                <a:latin typeface="Inter"/>
              </a:rPr>
              <a:t>Unos residentes del barrio de Jesús María, en La Habana Vieja, pasan frente a la basura acumulada en la calle el 20 de noviembre de 2025 © Adalberto Roque / AFP</a:t>
            </a:r>
            <a:endParaRPr lang="es-ES" sz="1100" dirty="0"/>
          </a:p>
        </p:txBody>
      </p:sp>
      <p:sp>
        <p:nvSpPr>
          <p:cNvPr id="12" name="CuadroTexto 11">
            <a:extLst>
              <a:ext uri="{FF2B5EF4-FFF2-40B4-BE49-F238E27FC236}">
                <a16:creationId xmlns:a16="http://schemas.microsoft.com/office/drawing/2014/main" id="{785F3B6B-2FFB-A36B-078A-1E4B518E78B8}"/>
              </a:ext>
            </a:extLst>
          </p:cNvPr>
          <p:cNvSpPr txBox="1"/>
          <p:nvPr/>
        </p:nvSpPr>
        <p:spPr>
          <a:xfrm>
            <a:off x="4242816" y="411406"/>
            <a:ext cx="6156960" cy="584775"/>
          </a:xfrm>
          <a:prstGeom prst="rect">
            <a:avLst/>
          </a:prstGeom>
          <a:noFill/>
        </p:spPr>
        <p:txBody>
          <a:bodyPr wrap="square" rtlCol="0">
            <a:spAutoFit/>
          </a:bodyPr>
          <a:lstStyle/>
          <a:p>
            <a:r>
              <a:rPr lang="es-ES" sz="3200" b="1" dirty="0">
                <a:solidFill>
                  <a:srgbClr val="C00000"/>
                </a:solidFill>
              </a:rPr>
              <a:t>Factores asociados</a:t>
            </a:r>
          </a:p>
        </p:txBody>
      </p:sp>
    </p:spTree>
    <p:extLst>
      <p:ext uri="{BB962C8B-B14F-4D97-AF65-F5344CB8AC3E}">
        <p14:creationId xmlns:p14="http://schemas.microsoft.com/office/powerpoint/2010/main" val="100043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B1C8C07-CC65-7BA5-02F4-606D54F7437A}"/>
              </a:ext>
            </a:extLst>
          </p:cNvPr>
          <p:cNvGraphicFramePr/>
          <p:nvPr>
            <p:extLst>
              <p:ext uri="{D42A27DB-BD31-4B8C-83A1-F6EECF244321}">
                <p14:modId xmlns:p14="http://schemas.microsoft.com/office/powerpoint/2010/main" val="515496988"/>
              </p:ext>
            </p:extLst>
          </p:nvPr>
        </p:nvGraphicFramePr>
        <p:xfrm>
          <a:off x="499872" y="1024128"/>
          <a:ext cx="6096000" cy="4315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72D4BFBC-ED5D-1DAF-1CC2-5E7B9690451A}"/>
              </a:ext>
            </a:extLst>
          </p:cNvPr>
          <p:cNvSpPr txBox="1"/>
          <p:nvPr/>
        </p:nvSpPr>
        <p:spPr>
          <a:xfrm>
            <a:off x="170688" y="5510707"/>
            <a:ext cx="8095488" cy="461665"/>
          </a:xfrm>
          <a:prstGeom prst="rect">
            <a:avLst/>
          </a:prstGeom>
          <a:noFill/>
        </p:spPr>
        <p:txBody>
          <a:bodyPr wrap="square">
            <a:spAutoFit/>
          </a:bodyPr>
          <a:lstStyle/>
          <a:p>
            <a:r>
              <a:rPr lang="es-ES" sz="1200" dirty="0"/>
              <a:t>Cuba enfrenta grave crisis sanitaria por epidemia de </a:t>
            </a:r>
            <a:r>
              <a:rPr lang="es-ES" sz="1200" dirty="0" err="1"/>
              <a:t>chikungunya</a:t>
            </a:r>
            <a:r>
              <a:rPr lang="es-ES" sz="1200" dirty="0"/>
              <a:t>. Link: </a:t>
            </a:r>
            <a:r>
              <a:rPr lang="es-ES" sz="1200" dirty="0">
                <a:hlinkClick r:id="rId8"/>
              </a:rPr>
              <a:t>https://www.univision.com/local/miami-wltv/denuncian-crisis-sanitaria-cuba-epidemia-chikungunya</a:t>
            </a:r>
            <a:r>
              <a:rPr lang="es-ES" sz="1200" dirty="0"/>
              <a:t> </a:t>
            </a:r>
          </a:p>
        </p:txBody>
      </p:sp>
      <p:sp>
        <p:nvSpPr>
          <p:cNvPr id="8" name="CuadroTexto 7">
            <a:extLst>
              <a:ext uri="{FF2B5EF4-FFF2-40B4-BE49-F238E27FC236}">
                <a16:creationId xmlns:a16="http://schemas.microsoft.com/office/drawing/2014/main" id="{AAC0A592-4FEF-812C-0D56-AD4D22BA01CA}"/>
              </a:ext>
            </a:extLst>
          </p:cNvPr>
          <p:cNvSpPr txBox="1"/>
          <p:nvPr/>
        </p:nvSpPr>
        <p:spPr>
          <a:xfrm>
            <a:off x="170688" y="5972372"/>
            <a:ext cx="8095488" cy="461665"/>
          </a:xfrm>
          <a:prstGeom prst="rect">
            <a:avLst/>
          </a:prstGeom>
          <a:noFill/>
        </p:spPr>
        <p:txBody>
          <a:bodyPr wrap="square">
            <a:spAutoFit/>
          </a:bodyPr>
          <a:lstStyle/>
          <a:p>
            <a:r>
              <a:rPr lang="es-ES" sz="1200" dirty="0"/>
              <a:t>Una epidemia de chikunguña desborda a Cuba. Link: </a:t>
            </a:r>
            <a:r>
              <a:rPr lang="es-ES" sz="1200" dirty="0">
                <a:hlinkClick r:id="rId9"/>
              </a:rPr>
              <a:t>https://www.france24.com/es/minuto-a-minuto/20251121-una-epidemia-de-chikungu%C3%B1a-desborda-a-cuba</a:t>
            </a:r>
            <a:r>
              <a:rPr lang="es-ES" sz="1200" dirty="0"/>
              <a:t> </a:t>
            </a:r>
          </a:p>
        </p:txBody>
      </p:sp>
      <p:pic>
        <p:nvPicPr>
          <p:cNvPr id="13" name="Picture 8">
            <a:extLst>
              <a:ext uri="{FF2B5EF4-FFF2-40B4-BE49-F238E27FC236}">
                <a16:creationId xmlns:a16="http://schemas.microsoft.com/office/drawing/2014/main" id="{6DA2CAD5-ED94-9858-C2ED-ED6B2D5138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7475" y="1259456"/>
            <a:ext cx="4514653" cy="300837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905B084B-AA97-4C56-7476-FD00A3FE9A76}"/>
              </a:ext>
            </a:extLst>
          </p:cNvPr>
          <p:cNvSpPr txBox="1"/>
          <p:nvPr/>
        </p:nvSpPr>
        <p:spPr>
          <a:xfrm>
            <a:off x="7177475" y="4514053"/>
            <a:ext cx="4328160" cy="430887"/>
          </a:xfrm>
          <a:prstGeom prst="rect">
            <a:avLst/>
          </a:prstGeom>
          <a:noFill/>
        </p:spPr>
        <p:txBody>
          <a:bodyPr wrap="square">
            <a:spAutoFit/>
          </a:bodyPr>
          <a:lstStyle/>
          <a:p>
            <a:r>
              <a:rPr lang="es-ES" sz="1050" dirty="0"/>
              <a:t>IMG: Varias calles permanecían inundadas en el oriente de Cuba durante la mañana del miércoles, tras el paso del catastrófico sistema. </a:t>
            </a:r>
          </a:p>
        </p:txBody>
      </p:sp>
      <p:sp>
        <p:nvSpPr>
          <p:cNvPr id="16" name="CuadroTexto 15">
            <a:extLst>
              <a:ext uri="{FF2B5EF4-FFF2-40B4-BE49-F238E27FC236}">
                <a16:creationId xmlns:a16="http://schemas.microsoft.com/office/drawing/2014/main" id="{F96AEE3A-FC78-8363-7512-C7B51A7909C6}"/>
              </a:ext>
            </a:extLst>
          </p:cNvPr>
          <p:cNvSpPr txBox="1"/>
          <p:nvPr/>
        </p:nvSpPr>
        <p:spPr>
          <a:xfrm>
            <a:off x="4462272" y="316242"/>
            <a:ext cx="6156960" cy="584775"/>
          </a:xfrm>
          <a:prstGeom prst="rect">
            <a:avLst/>
          </a:prstGeom>
          <a:noFill/>
        </p:spPr>
        <p:txBody>
          <a:bodyPr wrap="square" rtlCol="0">
            <a:spAutoFit/>
          </a:bodyPr>
          <a:lstStyle/>
          <a:p>
            <a:r>
              <a:rPr lang="es-ES" sz="3200" b="1" dirty="0">
                <a:solidFill>
                  <a:srgbClr val="C00000"/>
                </a:solidFill>
              </a:rPr>
              <a:t>Huracán Melissa</a:t>
            </a:r>
          </a:p>
        </p:txBody>
      </p:sp>
    </p:spTree>
    <p:extLst>
      <p:ext uri="{BB962C8B-B14F-4D97-AF65-F5344CB8AC3E}">
        <p14:creationId xmlns:p14="http://schemas.microsoft.com/office/powerpoint/2010/main" val="285661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Muchos de los residentes también sufrieron con el derrumbe de sus casas, que no aguantaron los vientos huracanados, sumados a las lluvias torrenciales del huracán Melissa.&#10;&lt;br&gt;">
            <a:extLst>
              <a:ext uri="{FF2B5EF4-FFF2-40B4-BE49-F238E27FC236}">
                <a16:creationId xmlns:a16="http://schemas.microsoft.com/office/drawing/2014/main" id="{43AE8DA3-5049-4544-0355-7DB832CA1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411" y="1396200"/>
            <a:ext cx="6101222" cy="406559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B8E9972-6DEC-4AC0-67BD-1D640C90D0A0}"/>
              </a:ext>
            </a:extLst>
          </p:cNvPr>
          <p:cNvSpPr txBox="1"/>
          <p:nvPr/>
        </p:nvSpPr>
        <p:spPr>
          <a:xfrm>
            <a:off x="1603472" y="1381539"/>
            <a:ext cx="313907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ptos" panose="02110004020202020204"/>
                <a:ea typeface="+mn-ea"/>
                <a:cs typeface="+mn-cs"/>
              </a:rPr>
              <a:t>Muchos de los residentes también sufrieron con el derrumbe de sus casas, que no aguantaron los vientos huracanados, sumados a las lluvias torrenciales del huracán Melissa.</a:t>
            </a:r>
          </a:p>
        </p:txBody>
      </p:sp>
      <p:pic>
        <p:nvPicPr>
          <p:cNvPr id="3" name="Imagen 2" descr="Mapa">
            <a:extLst>
              <a:ext uri="{FF2B5EF4-FFF2-40B4-BE49-F238E27FC236}">
                <a16:creationId xmlns:a16="http://schemas.microsoft.com/office/drawing/2014/main" id="{0A12D3E2-0014-190C-BA1B-13BB85DFB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09" y="3936084"/>
            <a:ext cx="4219688" cy="2813125"/>
          </a:xfrm>
          <a:prstGeom prst="rect">
            <a:avLst/>
          </a:prstGeom>
        </p:spPr>
      </p:pic>
    </p:spTree>
    <p:extLst>
      <p:ext uri="{BB962C8B-B14F-4D97-AF65-F5344CB8AC3E}">
        <p14:creationId xmlns:p14="http://schemas.microsoft.com/office/powerpoint/2010/main" val="233434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CE246923-FEEF-D3FF-C49D-C48EB01D8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51" y="1500994"/>
            <a:ext cx="7167047" cy="477582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FAEA87B-3692-596C-E905-2524655F71C9}"/>
              </a:ext>
            </a:extLst>
          </p:cNvPr>
          <p:cNvSpPr txBox="1"/>
          <p:nvPr/>
        </p:nvSpPr>
        <p:spPr>
          <a:xfrm>
            <a:off x="8198657" y="2274838"/>
            <a:ext cx="320809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Las mascotas también tuvieron que ser rescatadas, tras el paso del huracán Melissa, por el oriente de Cuba.</a:t>
            </a:r>
          </a:p>
        </p:txBody>
      </p:sp>
    </p:spTree>
    <p:extLst>
      <p:ext uri="{BB962C8B-B14F-4D97-AF65-F5344CB8AC3E}">
        <p14:creationId xmlns:p14="http://schemas.microsoft.com/office/powerpoint/2010/main" val="175724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ientos de miles de personas se vieron afectadas por las marejadas ciclónicas, los fuertes vientos y las inundaciones repentinas que dejó el huracán Melissa a su paso por el oriente de Cuba. El catastrófico sistema tocó tierra en la isla en la madrugada del miércoles 29 de octubre. &#10;&lt;br&gt;">
            <a:extLst>
              <a:ext uri="{FF2B5EF4-FFF2-40B4-BE49-F238E27FC236}">
                <a16:creationId xmlns:a16="http://schemas.microsoft.com/office/drawing/2014/main" id="{153BF54E-45D3-DB7E-C259-55A1252EB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062" y="1678193"/>
            <a:ext cx="7224656" cy="466804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6088FD8-C3B2-3141-39E9-A3F7871481F3}"/>
              </a:ext>
            </a:extLst>
          </p:cNvPr>
          <p:cNvSpPr txBox="1"/>
          <p:nvPr/>
        </p:nvSpPr>
        <p:spPr>
          <a:xfrm>
            <a:off x="475282" y="1678193"/>
            <a:ext cx="3687927" cy="424731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rPr>
              <a:t>Cerca de un millón de personas sin electricidad en Cuba.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rPr>
              <a:t>90,000 viviendas afectadas,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rPr>
              <a:t>100,000 hectáreas de cultivos dañados,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rPr>
              <a:t>graves daños en 600 centros médicos y 2,000 escuelas.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rPr>
              <a:t>En Santiago de Cuba, más de 95,000 casas resultaron dañadas.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rPr>
              <a:t>Aunque hubo pérdidas materiales enormes, no se reportaron víctimas fatales en Cuba, a diferencia de Haití y Jamaica.</a:t>
            </a:r>
          </a:p>
        </p:txBody>
      </p:sp>
    </p:spTree>
    <p:extLst>
      <p:ext uri="{BB962C8B-B14F-4D97-AF65-F5344CB8AC3E}">
        <p14:creationId xmlns:p14="http://schemas.microsoft.com/office/powerpoint/2010/main" val="41949737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TotalTime>
  <Words>1287</Words>
  <Application>Microsoft Office PowerPoint</Application>
  <PresentationFormat>Panorámica</PresentationFormat>
  <Paragraphs>106</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Inter</vt:lpstr>
      <vt:lpstr>Aptos</vt:lpstr>
      <vt:lpstr>Aptos Display</vt:lpstr>
      <vt:lpstr>Arial</vt:lpstr>
      <vt:lpstr>Arial Black</vt:lpstr>
      <vt:lpstr>Calibri</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 Salas</dc:creator>
  <cp:lastModifiedBy>Yaneth Clavo</cp:lastModifiedBy>
  <cp:revision>5</cp:revision>
  <dcterms:created xsi:type="dcterms:W3CDTF">2025-02-20T18:07:00Z</dcterms:created>
  <dcterms:modified xsi:type="dcterms:W3CDTF">2025-11-28T21:38:26Z</dcterms:modified>
</cp:coreProperties>
</file>